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6" r:id="rId2"/>
    <p:sldId id="283" r:id="rId3"/>
    <p:sldId id="284" r:id="rId4"/>
    <p:sldId id="285" r:id="rId5"/>
    <p:sldId id="387" r:id="rId6"/>
    <p:sldId id="388" r:id="rId7"/>
    <p:sldId id="286" r:id="rId8"/>
    <p:sldId id="361" r:id="rId9"/>
    <p:sldId id="375" r:id="rId10"/>
    <p:sldId id="287" r:id="rId11"/>
    <p:sldId id="362" r:id="rId12"/>
    <p:sldId id="363" r:id="rId13"/>
    <p:sldId id="288" r:id="rId14"/>
    <p:sldId id="364" r:id="rId15"/>
    <p:sldId id="289" r:id="rId16"/>
    <p:sldId id="367" r:id="rId17"/>
    <p:sldId id="290" r:id="rId18"/>
    <p:sldId id="369" r:id="rId19"/>
    <p:sldId id="366" r:id="rId20"/>
    <p:sldId id="370" r:id="rId21"/>
    <p:sldId id="368" r:id="rId22"/>
    <p:sldId id="293" r:id="rId23"/>
    <p:sldId id="373" r:id="rId24"/>
    <p:sldId id="376" r:id="rId25"/>
    <p:sldId id="374" r:id="rId26"/>
    <p:sldId id="291" r:id="rId27"/>
    <p:sldId id="389" r:id="rId28"/>
    <p:sldId id="292" r:id="rId29"/>
    <p:sldId id="349" r:id="rId30"/>
    <p:sldId id="350" r:id="rId31"/>
    <p:sldId id="351" r:id="rId32"/>
    <p:sldId id="354" r:id="rId33"/>
    <p:sldId id="377" r:id="rId34"/>
    <p:sldId id="355" r:id="rId35"/>
    <p:sldId id="352" r:id="rId36"/>
    <p:sldId id="356" r:id="rId37"/>
    <p:sldId id="357" r:id="rId38"/>
    <p:sldId id="359" r:id="rId39"/>
    <p:sldId id="378" r:id="rId40"/>
    <p:sldId id="294" r:id="rId41"/>
    <p:sldId id="295" r:id="rId42"/>
    <p:sldId id="347" r:id="rId43"/>
    <p:sldId id="296" r:id="rId44"/>
    <p:sldId id="297" r:id="rId45"/>
    <p:sldId id="298" r:id="rId46"/>
    <p:sldId id="299" r:id="rId47"/>
    <p:sldId id="300" r:id="rId48"/>
    <p:sldId id="301" r:id="rId49"/>
    <p:sldId id="302" r:id="rId50"/>
    <p:sldId id="303" r:id="rId51"/>
    <p:sldId id="380" r:id="rId52"/>
    <p:sldId id="381" r:id="rId53"/>
    <p:sldId id="304" r:id="rId54"/>
    <p:sldId id="383" r:id="rId55"/>
    <p:sldId id="384" r:id="rId56"/>
    <p:sldId id="305" r:id="rId57"/>
    <p:sldId id="379" r:id="rId58"/>
    <p:sldId id="386" r:id="rId59"/>
    <p:sldId id="312" r:id="rId60"/>
    <p:sldId id="385" r:id="rId6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5" autoAdjust="0"/>
    <p:restoredTop sz="94590" autoAdjust="0"/>
  </p:normalViewPr>
  <p:slideViewPr>
    <p:cSldViewPr>
      <p:cViewPr>
        <p:scale>
          <a:sx n="69" d="100"/>
          <a:sy n="69" d="100"/>
        </p:scale>
        <p:origin x="-1416" y="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EB6F47-5E0F-4505-AAB0-AF39B9C9CD77}" type="datetimeFigureOut">
              <a:rPr lang="tr-TR" smtClean="0"/>
              <a:t>13.11.2021</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7C4898-7C5E-43B4-B081-147C2F2557D3}" type="slidenum">
              <a:rPr lang="tr-TR" smtClean="0"/>
              <a:t>‹#›</a:t>
            </a:fld>
            <a:endParaRPr lang="tr-TR"/>
          </a:p>
        </p:txBody>
      </p:sp>
    </p:spTree>
    <p:extLst>
      <p:ext uri="{BB962C8B-B14F-4D97-AF65-F5344CB8AC3E}">
        <p14:creationId xmlns:p14="http://schemas.microsoft.com/office/powerpoint/2010/main" val="4234515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97C4898-7C5E-43B4-B081-147C2F2557D3}" type="slidenum">
              <a:rPr lang="tr-TR" smtClean="0"/>
              <a:t>3</a:t>
            </a:fld>
            <a:endParaRPr lang="tr-TR" dirty="0"/>
          </a:p>
        </p:txBody>
      </p:sp>
    </p:spTree>
    <p:extLst>
      <p:ext uri="{BB962C8B-B14F-4D97-AF65-F5344CB8AC3E}">
        <p14:creationId xmlns:p14="http://schemas.microsoft.com/office/powerpoint/2010/main" val="2514921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97C4898-7C5E-43B4-B081-147C2F2557D3}" type="slidenum">
              <a:rPr lang="tr-TR" smtClean="0"/>
              <a:t>7</a:t>
            </a:fld>
            <a:endParaRPr lang="tr-TR"/>
          </a:p>
        </p:txBody>
      </p:sp>
    </p:spTree>
    <p:extLst>
      <p:ext uri="{BB962C8B-B14F-4D97-AF65-F5344CB8AC3E}">
        <p14:creationId xmlns:p14="http://schemas.microsoft.com/office/powerpoint/2010/main" val="3981858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97C4898-7C5E-43B4-B081-147C2F2557D3}" type="slidenum">
              <a:rPr lang="tr-TR" smtClean="0"/>
              <a:t>28</a:t>
            </a:fld>
            <a:endParaRPr lang="tr-TR"/>
          </a:p>
        </p:txBody>
      </p:sp>
    </p:spTree>
    <p:extLst>
      <p:ext uri="{BB962C8B-B14F-4D97-AF65-F5344CB8AC3E}">
        <p14:creationId xmlns:p14="http://schemas.microsoft.com/office/powerpoint/2010/main" val="1623291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97C4898-7C5E-43B4-B081-147C2F2557D3}" type="slidenum">
              <a:rPr lang="tr-TR" smtClean="0"/>
              <a:t>41</a:t>
            </a:fld>
            <a:endParaRPr lang="tr-TR"/>
          </a:p>
        </p:txBody>
      </p:sp>
    </p:spTree>
    <p:extLst>
      <p:ext uri="{BB962C8B-B14F-4D97-AF65-F5344CB8AC3E}">
        <p14:creationId xmlns:p14="http://schemas.microsoft.com/office/powerpoint/2010/main" val="14747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97C4898-7C5E-43B4-B081-147C2F2557D3}" type="slidenum">
              <a:rPr lang="tr-TR" smtClean="0"/>
              <a:t>44</a:t>
            </a:fld>
            <a:endParaRPr lang="tr-TR"/>
          </a:p>
        </p:txBody>
      </p:sp>
    </p:spTree>
    <p:extLst>
      <p:ext uri="{BB962C8B-B14F-4D97-AF65-F5344CB8AC3E}">
        <p14:creationId xmlns:p14="http://schemas.microsoft.com/office/powerpoint/2010/main" val="1852910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97C4898-7C5E-43B4-B081-147C2F2557D3}" type="slidenum">
              <a:rPr lang="tr-TR" smtClean="0"/>
              <a:t>47</a:t>
            </a:fld>
            <a:endParaRPr lang="tr-TR"/>
          </a:p>
        </p:txBody>
      </p:sp>
    </p:spTree>
    <p:extLst>
      <p:ext uri="{BB962C8B-B14F-4D97-AF65-F5344CB8AC3E}">
        <p14:creationId xmlns:p14="http://schemas.microsoft.com/office/powerpoint/2010/main" val="3454764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440C5BBC-B456-44DE-9498-161588F80103}" type="datetimeFigureOut">
              <a:rPr lang="tr-TR" smtClean="0"/>
              <a:t>13.11.2021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56BCEFB-AC65-428E-A67E-4CF0F182ADF7}" type="slidenum">
              <a:rPr lang="tr-TR" smtClean="0"/>
              <a:t>‹#›</a:t>
            </a:fld>
            <a:endParaRPr lang="tr-TR"/>
          </a:p>
        </p:txBody>
      </p:sp>
    </p:spTree>
    <p:extLst>
      <p:ext uri="{BB962C8B-B14F-4D97-AF65-F5344CB8AC3E}">
        <p14:creationId xmlns:p14="http://schemas.microsoft.com/office/powerpoint/2010/main" val="3231526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40C5BBC-B456-44DE-9498-161588F80103}" type="datetimeFigureOut">
              <a:rPr lang="tr-TR" smtClean="0"/>
              <a:t>13.11.2021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56BCEFB-AC65-428E-A67E-4CF0F182ADF7}" type="slidenum">
              <a:rPr lang="tr-TR" smtClean="0"/>
              <a:t>‹#›</a:t>
            </a:fld>
            <a:endParaRPr lang="tr-TR"/>
          </a:p>
        </p:txBody>
      </p:sp>
    </p:spTree>
    <p:extLst>
      <p:ext uri="{BB962C8B-B14F-4D97-AF65-F5344CB8AC3E}">
        <p14:creationId xmlns:p14="http://schemas.microsoft.com/office/powerpoint/2010/main" val="3480222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40C5BBC-B456-44DE-9498-161588F80103}" type="datetimeFigureOut">
              <a:rPr lang="tr-TR" smtClean="0"/>
              <a:t>13.11.2021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56BCEFB-AC65-428E-A67E-4CF0F182ADF7}" type="slidenum">
              <a:rPr lang="tr-TR" smtClean="0"/>
              <a:t>‹#›</a:t>
            </a:fld>
            <a:endParaRPr lang="tr-TR"/>
          </a:p>
        </p:txBody>
      </p:sp>
    </p:spTree>
    <p:extLst>
      <p:ext uri="{BB962C8B-B14F-4D97-AF65-F5344CB8AC3E}">
        <p14:creationId xmlns:p14="http://schemas.microsoft.com/office/powerpoint/2010/main" val="700958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40C5BBC-B456-44DE-9498-161588F80103}" type="datetimeFigureOut">
              <a:rPr lang="tr-TR" smtClean="0"/>
              <a:t>13.11.2021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56BCEFB-AC65-428E-A67E-4CF0F182ADF7}" type="slidenum">
              <a:rPr lang="tr-TR" smtClean="0"/>
              <a:t>‹#›</a:t>
            </a:fld>
            <a:endParaRPr lang="tr-TR"/>
          </a:p>
        </p:txBody>
      </p:sp>
    </p:spTree>
    <p:extLst>
      <p:ext uri="{BB962C8B-B14F-4D97-AF65-F5344CB8AC3E}">
        <p14:creationId xmlns:p14="http://schemas.microsoft.com/office/powerpoint/2010/main" val="207562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440C5BBC-B456-44DE-9498-161588F80103}" type="datetimeFigureOut">
              <a:rPr lang="tr-TR" smtClean="0"/>
              <a:t>13.11.2021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56BCEFB-AC65-428E-A67E-4CF0F182ADF7}" type="slidenum">
              <a:rPr lang="tr-TR" smtClean="0"/>
              <a:t>‹#›</a:t>
            </a:fld>
            <a:endParaRPr lang="tr-TR"/>
          </a:p>
        </p:txBody>
      </p:sp>
    </p:spTree>
    <p:extLst>
      <p:ext uri="{BB962C8B-B14F-4D97-AF65-F5344CB8AC3E}">
        <p14:creationId xmlns:p14="http://schemas.microsoft.com/office/powerpoint/2010/main" val="1551024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440C5BBC-B456-44DE-9498-161588F80103}" type="datetimeFigureOut">
              <a:rPr lang="tr-TR" smtClean="0"/>
              <a:t>13.11.2021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56BCEFB-AC65-428E-A67E-4CF0F182ADF7}" type="slidenum">
              <a:rPr lang="tr-TR" smtClean="0"/>
              <a:t>‹#›</a:t>
            </a:fld>
            <a:endParaRPr lang="tr-TR"/>
          </a:p>
        </p:txBody>
      </p:sp>
    </p:spTree>
    <p:extLst>
      <p:ext uri="{BB962C8B-B14F-4D97-AF65-F5344CB8AC3E}">
        <p14:creationId xmlns:p14="http://schemas.microsoft.com/office/powerpoint/2010/main" val="2372474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440C5BBC-B456-44DE-9498-161588F80103}" type="datetimeFigureOut">
              <a:rPr lang="tr-TR" smtClean="0"/>
              <a:t>13.11.2021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556BCEFB-AC65-428E-A67E-4CF0F182ADF7}" type="slidenum">
              <a:rPr lang="tr-TR" smtClean="0"/>
              <a:t>‹#›</a:t>
            </a:fld>
            <a:endParaRPr lang="tr-TR"/>
          </a:p>
        </p:txBody>
      </p:sp>
    </p:spTree>
    <p:extLst>
      <p:ext uri="{BB962C8B-B14F-4D97-AF65-F5344CB8AC3E}">
        <p14:creationId xmlns:p14="http://schemas.microsoft.com/office/powerpoint/2010/main" val="3126877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440C5BBC-B456-44DE-9498-161588F80103}" type="datetimeFigureOut">
              <a:rPr lang="tr-TR" smtClean="0"/>
              <a:t>13.11.2021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556BCEFB-AC65-428E-A67E-4CF0F182ADF7}" type="slidenum">
              <a:rPr lang="tr-TR" smtClean="0"/>
              <a:t>‹#›</a:t>
            </a:fld>
            <a:endParaRPr lang="tr-TR"/>
          </a:p>
        </p:txBody>
      </p:sp>
    </p:spTree>
    <p:extLst>
      <p:ext uri="{BB962C8B-B14F-4D97-AF65-F5344CB8AC3E}">
        <p14:creationId xmlns:p14="http://schemas.microsoft.com/office/powerpoint/2010/main" val="2533089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40C5BBC-B456-44DE-9498-161588F80103}" type="datetimeFigureOut">
              <a:rPr lang="tr-TR" smtClean="0"/>
              <a:t>13.11.2021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556BCEFB-AC65-428E-A67E-4CF0F182ADF7}" type="slidenum">
              <a:rPr lang="tr-TR" smtClean="0"/>
              <a:t>‹#›</a:t>
            </a:fld>
            <a:endParaRPr lang="tr-TR"/>
          </a:p>
        </p:txBody>
      </p:sp>
    </p:spTree>
    <p:extLst>
      <p:ext uri="{BB962C8B-B14F-4D97-AF65-F5344CB8AC3E}">
        <p14:creationId xmlns:p14="http://schemas.microsoft.com/office/powerpoint/2010/main" val="1470171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440C5BBC-B456-44DE-9498-161588F80103}" type="datetimeFigureOut">
              <a:rPr lang="tr-TR" smtClean="0"/>
              <a:t>13.11.2021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56BCEFB-AC65-428E-A67E-4CF0F182ADF7}" type="slidenum">
              <a:rPr lang="tr-TR" smtClean="0"/>
              <a:t>‹#›</a:t>
            </a:fld>
            <a:endParaRPr lang="tr-TR"/>
          </a:p>
        </p:txBody>
      </p:sp>
    </p:spTree>
    <p:extLst>
      <p:ext uri="{BB962C8B-B14F-4D97-AF65-F5344CB8AC3E}">
        <p14:creationId xmlns:p14="http://schemas.microsoft.com/office/powerpoint/2010/main" val="138525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440C5BBC-B456-44DE-9498-161588F80103}" type="datetimeFigureOut">
              <a:rPr lang="tr-TR" smtClean="0"/>
              <a:t>13.11.2021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56BCEFB-AC65-428E-A67E-4CF0F182ADF7}" type="slidenum">
              <a:rPr lang="tr-TR" smtClean="0"/>
              <a:t>‹#›</a:t>
            </a:fld>
            <a:endParaRPr lang="tr-TR"/>
          </a:p>
        </p:txBody>
      </p:sp>
    </p:spTree>
    <p:extLst>
      <p:ext uri="{BB962C8B-B14F-4D97-AF65-F5344CB8AC3E}">
        <p14:creationId xmlns:p14="http://schemas.microsoft.com/office/powerpoint/2010/main" val="1379094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0C5BBC-B456-44DE-9498-161588F80103}" type="datetimeFigureOut">
              <a:rPr lang="tr-TR" smtClean="0"/>
              <a:t>13.11.2021</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6BCEFB-AC65-428E-A67E-4CF0F182ADF7}" type="slidenum">
              <a:rPr lang="tr-TR" smtClean="0"/>
              <a:t>‹#›</a:t>
            </a:fld>
            <a:endParaRPr lang="tr-TR"/>
          </a:p>
        </p:txBody>
      </p:sp>
    </p:spTree>
    <p:extLst>
      <p:ext uri="{BB962C8B-B14F-4D97-AF65-F5344CB8AC3E}">
        <p14:creationId xmlns:p14="http://schemas.microsoft.com/office/powerpoint/2010/main" val="42481389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support/" TargetMode="External"/><Relationship Id="rId2" Type="http://schemas.openxmlformats.org/officeDocument/2006/relationships/hyperlink" Target="http://www.onemsiyoruz.orgh/"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emf"/><Relationship Id="rId5" Type="http://schemas.openxmlformats.org/officeDocument/2006/relationships/image" Target="../media/image8.png"/><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Metin kutusu 4"/>
          <p:cNvSpPr txBox="1"/>
          <p:nvPr/>
        </p:nvSpPr>
        <p:spPr>
          <a:xfrm>
            <a:off x="1475656" y="2564904"/>
            <a:ext cx="6048672" cy="2123658"/>
          </a:xfrm>
          <a:prstGeom prst="rect">
            <a:avLst/>
          </a:prstGeom>
          <a:noFill/>
        </p:spPr>
        <p:txBody>
          <a:bodyPr wrap="square" rtlCol="0">
            <a:spAutoFit/>
          </a:bodyPr>
          <a:lstStyle/>
          <a:p>
            <a:pPr algn="ctr"/>
            <a:r>
              <a:rPr lang="tr-TR" sz="4400" b="1" dirty="0" smtClean="0">
                <a:latin typeface="Times New Roman" panose="02020603050405020304" pitchFamily="18" charset="0"/>
                <a:cs typeface="Times New Roman" panose="02020603050405020304" pitchFamily="18" charset="0"/>
              </a:rPr>
              <a:t>TEMEL BİLGİSAYAR </a:t>
            </a:r>
          </a:p>
          <a:p>
            <a:pPr algn="ctr"/>
            <a:r>
              <a:rPr lang="tr-TR" sz="4400" b="1" dirty="0" smtClean="0">
                <a:latin typeface="Times New Roman" panose="02020603050405020304" pitchFamily="18" charset="0"/>
                <a:cs typeface="Times New Roman" panose="02020603050405020304" pitchFamily="18" charset="0"/>
              </a:rPr>
              <a:t>VE </a:t>
            </a:r>
          </a:p>
          <a:p>
            <a:pPr algn="ctr"/>
            <a:r>
              <a:rPr lang="tr-TR" sz="4400" b="1" dirty="0" smtClean="0">
                <a:latin typeface="Times New Roman" panose="02020603050405020304" pitchFamily="18" charset="0"/>
                <a:cs typeface="Times New Roman" panose="02020603050405020304" pitchFamily="18" charset="0"/>
              </a:rPr>
              <a:t>WEB EĞİTİMİ</a:t>
            </a:r>
          </a:p>
        </p:txBody>
      </p:sp>
    </p:spTree>
    <p:extLst>
      <p:ext uri="{BB962C8B-B14F-4D97-AF65-F5344CB8AC3E}">
        <p14:creationId xmlns:p14="http://schemas.microsoft.com/office/powerpoint/2010/main" val="31311792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755576" y="980727"/>
            <a:ext cx="7772400" cy="648073"/>
          </a:xfrm>
        </p:spPr>
        <p:txBody>
          <a:bodyPr>
            <a:normAutofit fontScale="90000"/>
          </a:bodyPr>
          <a:lstStyle/>
          <a:p>
            <a:r>
              <a:rPr lang="tr-TR" dirty="0"/>
              <a:t/>
            </a:r>
            <a:br>
              <a:rPr lang="tr-TR" dirty="0"/>
            </a:br>
            <a:r>
              <a:rPr lang="tr-TR" sz="2700" b="1" dirty="0" smtClean="0"/>
              <a:t>YAZILIM </a:t>
            </a:r>
            <a:r>
              <a:rPr lang="tr-TR" sz="2700" b="1" dirty="0"/>
              <a:t>BİRİMLERİ</a:t>
            </a:r>
            <a:r>
              <a:rPr lang="tr-TR" dirty="0"/>
              <a:t/>
            </a:r>
            <a:br>
              <a:rPr lang="tr-TR" dirty="0"/>
            </a:br>
            <a:r>
              <a:rPr lang="tr-TR" dirty="0"/>
              <a:t/>
            </a:r>
            <a:br>
              <a:rPr lang="tr-TR" dirty="0"/>
            </a:br>
            <a:endParaRPr lang="tr-TR" dirty="0"/>
          </a:p>
        </p:txBody>
      </p:sp>
      <p:sp>
        <p:nvSpPr>
          <p:cNvPr id="3" name="Alt Başlık 2"/>
          <p:cNvSpPr>
            <a:spLocks noGrp="1"/>
          </p:cNvSpPr>
          <p:nvPr>
            <p:ph type="subTitle" idx="1"/>
          </p:nvPr>
        </p:nvSpPr>
        <p:spPr>
          <a:xfrm>
            <a:off x="971600" y="1556792"/>
            <a:ext cx="7488832" cy="4392488"/>
          </a:xfrm>
        </p:spPr>
        <p:txBody>
          <a:bodyPr>
            <a:normAutofit fontScale="25000" lnSpcReduction="20000"/>
          </a:bodyPr>
          <a:lstStyle/>
          <a:p>
            <a:r>
              <a:rPr lang="tr-TR" sz="6400" b="1" dirty="0">
                <a:solidFill>
                  <a:schemeClr val="tx1"/>
                </a:solidFill>
              </a:rPr>
              <a:t>WİNDOWS İŞLETİM </a:t>
            </a:r>
            <a:r>
              <a:rPr lang="tr-TR" sz="6400" b="1" dirty="0" smtClean="0">
                <a:solidFill>
                  <a:schemeClr val="tx1"/>
                </a:solidFill>
              </a:rPr>
              <a:t>SİSTEMİ</a:t>
            </a:r>
          </a:p>
          <a:p>
            <a:endParaRPr lang="tr-TR" sz="6400" b="1" dirty="0">
              <a:solidFill>
                <a:schemeClr val="tx1"/>
              </a:solidFill>
            </a:endParaRPr>
          </a:p>
          <a:p>
            <a:r>
              <a:rPr lang="tr-TR" sz="7200" dirty="0" smtClean="0">
                <a:solidFill>
                  <a:schemeClr val="tx1"/>
                </a:solidFill>
              </a:rPr>
              <a:t>Bilgisayarda </a:t>
            </a:r>
            <a:r>
              <a:rPr lang="tr-TR" sz="7200" dirty="0">
                <a:solidFill>
                  <a:schemeClr val="tx1"/>
                </a:solidFill>
              </a:rPr>
              <a:t>çalışırken </a:t>
            </a:r>
            <a:r>
              <a:rPr lang="tr-TR" sz="7200" dirty="0" smtClean="0">
                <a:solidFill>
                  <a:schemeClr val="tx1"/>
                </a:solidFill>
              </a:rPr>
              <a:t>monitör </a:t>
            </a:r>
            <a:r>
              <a:rPr lang="tr-TR" sz="7200" dirty="0">
                <a:solidFill>
                  <a:schemeClr val="tx1"/>
                </a:solidFill>
              </a:rPr>
              <a:t>ekranında sürekli yanıp sönen ve kullanıcı ile sistem arasında köprüyü kuran işarete ―</a:t>
            </a:r>
            <a:r>
              <a:rPr lang="tr-TR" sz="7200" dirty="0" smtClean="0">
                <a:solidFill>
                  <a:schemeClr val="tx1"/>
                </a:solidFill>
              </a:rPr>
              <a:t>imleç </a:t>
            </a:r>
            <a:r>
              <a:rPr lang="tr-TR" sz="7200" dirty="0">
                <a:solidFill>
                  <a:schemeClr val="tx1"/>
                </a:solidFill>
              </a:rPr>
              <a:t>ya da ―</a:t>
            </a:r>
            <a:r>
              <a:rPr lang="tr-TR" sz="7200" dirty="0" err="1" smtClean="0">
                <a:solidFill>
                  <a:schemeClr val="tx1"/>
                </a:solidFill>
              </a:rPr>
              <a:t>kursör</a:t>
            </a:r>
            <a:r>
              <a:rPr lang="tr-TR" sz="7200" dirty="0" smtClean="0">
                <a:solidFill>
                  <a:schemeClr val="tx1"/>
                </a:solidFill>
              </a:rPr>
              <a:t> adı </a:t>
            </a:r>
            <a:r>
              <a:rPr lang="tr-TR" sz="7200" dirty="0">
                <a:solidFill>
                  <a:schemeClr val="tx1"/>
                </a:solidFill>
              </a:rPr>
              <a:t>verilir. İmleç bilgisayara verdiğimiz komutu nerede işleme koyacağını belirtir</a:t>
            </a:r>
            <a:r>
              <a:rPr lang="tr-TR" sz="7200" dirty="0" smtClean="0">
                <a:solidFill>
                  <a:schemeClr val="tx1"/>
                </a:solidFill>
              </a:rPr>
              <a:t>.</a:t>
            </a:r>
          </a:p>
          <a:p>
            <a:endParaRPr lang="tr-TR" sz="7200" dirty="0">
              <a:solidFill>
                <a:schemeClr val="tx1"/>
              </a:solidFill>
            </a:endParaRPr>
          </a:p>
          <a:p>
            <a:r>
              <a:rPr lang="tr-TR" sz="7200" b="1" dirty="0" smtClean="0">
                <a:solidFill>
                  <a:schemeClr val="tx1"/>
                </a:solidFill>
              </a:rPr>
              <a:t>Bilgisayarı </a:t>
            </a:r>
            <a:r>
              <a:rPr lang="tr-TR" sz="7200" b="1" dirty="0">
                <a:solidFill>
                  <a:schemeClr val="tx1"/>
                </a:solidFill>
              </a:rPr>
              <a:t>Açma ve </a:t>
            </a:r>
            <a:r>
              <a:rPr lang="tr-TR" sz="7200" b="1" dirty="0" smtClean="0">
                <a:solidFill>
                  <a:schemeClr val="tx1"/>
                </a:solidFill>
              </a:rPr>
              <a:t>Kapatma</a:t>
            </a:r>
          </a:p>
          <a:p>
            <a:endParaRPr lang="tr-TR" sz="7200" b="1" dirty="0">
              <a:solidFill>
                <a:schemeClr val="tx1"/>
              </a:solidFill>
            </a:endParaRPr>
          </a:p>
          <a:p>
            <a:r>
              <a:rPr lang="tr-TR" sz="7200" dirty="0">
                <a:solidFill>
                  <a:schemeClr val="tx1"/>
                </a:solidFill>
              </a:rPr>
              <a:t>Bilgisayarı açmak için şu işlem basamakları yapılır: Bilgisayarın kasasının üzerinde bulunan elektrik düğmesine basılarak bilgisayara enerji gelmesi </a:t>
            </a:r>
            <a:r>
              <a:rPr lang="tr-TR" sz="7200" dirty="0" smtClean="0">
                <a:solidFill>
                  <a:schemeClr val="tx1"/>
                </a:solidFill>
              </a:rPr>
              <a:t>sağlanır. </a:t>
            </a:r>
            <a:r>
              <a:rPr lang="tr-TR" sz="7200" dirty="0">
                <a:solidFill>
                  <a:schemeClr val="tx1"/>
                </a:solidFill>
              </a:rPr>
              <a:t>Windows işletim sistemi kullanıcı adı ve şifre isterse bunlar girilir ve masaüstünün ekrana gelmesi beklenir. Ekrana masaüstü geldiği zaman bilgisayar açılmış olur. </a:t>
            </a:r>
            <a:endParaRPr lang="tr-TR" sz="7200" dirty="0" smtClean="0">
              <a:solidFill>
                <a:schemeClr val="tx1"/>
              </a:solidFill>
            </a:endParaRPr>
          </a:p>
          <a:p>
            <a:r>
              <a:rPr lang="tr-TR" sz="7200" dirty="0" smtClean="0">
                <a:solidFill>
                  <a:schemeClr val="tx1"/>
                </a:solidFill>
              </a:rPr>
              <a:t>Bilgisayarı </a:t>
            </a:r>
            <a:r>
              <a:rPr lang="tr-TR" sz="7200" dirty="0">
                <a:solidFill>
                  <a:schemeClr val="tx1"/>
                </a:solidFill>
              </a:rPr>
              <a:t>kapatmak için şu işlem basamakları yapılır. Açık olan tüm programlar kapatılır. Başlat menüsünden ―Bilgisayarı Kapat‖ komutu verilir. Karşımıza gelen menüden ―</a:t>
            </a:r>
            <a:r>
              <a:rPr lang="tr-TR" sz="7200">
                <a:solidFill>
                  <a:schemeClr val="tx1"/>
                </a:solidFill>
              </a:rPr>
              <a:t>Bilgisayarı </a:t>
            </a:r>
            <a:r>
              <a:rPr lang="tr-TR" sz="7200" smtClean="0">
                <a:solidFill>
                  <a:schemeClr val="tx1"/>
                </a:solidFill>
              </a:rPr>
              <a:t>Kapat </a:t>
            </a:r>
            <a:r>
              <a:rPr lang="tr-TR" sz="7200" dirty="0">
                <a:solidFill>
                  <a:schemeClr val="tx1"/>
                </a:solidFill>
              </a:rPr>
              <a:t>seçilerek </a:t>
            </a:r>
            <a:r>
              <a:rPr lang="tr-TR" sz="7200">
                <a:solidFill>
                  <a:schemeClr val="tx1"/>
                </a:solidFill>
              </a:rPr>
              <a:t>―</a:t>
            </a:r>
            <a:r>
              <a:rPr lang="tr-TR" sz="7200" smtClean="0">
                <a:solidFill>
                  <a:schemeClr val="tx1"/>
                </a:solidFill>
              </a:rPr>
              <a:t>Tamam </a:t>
            </a:r>
            <a:r>
              <a:rPr lang="tr-TR" sz="7200" dirty="0">
                <a:solidFill>
                  <a:schemeClr val="tx1"/>
                </a:solidFill>
              </a:rPr>
              <a:t>düğmesine basılır. Windows kapanıyor yazısı çıkar ve bilgisayar kasanın elektriğini keser (eski bilgisayarlarda bu işlemi elle yapmamız gerekir). </a:t>
            </a:r>
          </a:p>
        </p:txBody>
      </p:sp>
    </p:spTree>
    <p:extLst>
      <p:ext uri="{BB962C8B-B14F-4D97-AF65-F5344CB8AC3E}">
        <p14:creationId xmlns:p14="http://schemas.microsoft.com/office/powerpoint/2010/main" val="37595444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908720"/>
            <a:ext cx="8075240" cy="1008112"/>
          </a:xfrm>
        </p:spPr>
        <p:txBody>
          <a:bodyPr>
            <a:normAutofit/>
          </a:bodyPr>
          <a:lstStyle/>
          <a:p>
            <a:r>
              <a:rPr lang="tr-TR" sz="2800" b="1" dirty="0"/>
              <a:t>Dosya ve Klasör Yönetimi</a:t>
            </a:r>
          </a:p>
        </p:txBody>
      </p:sp>
      <p:sp>
        <p:nvSpPr>
          <p:cNvPr id="3" name="İçerik Yer Tutucusu 2"/>
          <p:cNvSpPr>
            <a:spLocks noGrp="1"/>
          </p:cNvSpPr>
          <p:nvPr>
            <p:ph idx="1"/>
          </p:nvPr>
        </p:nvSpPr>
        <p:spPr>
          <a:xfrm>
            <a:off x="467544" y="1844825"/>
            <a:ext cx="8219256" cy="4104455"/>
          </a:xfrm>
        </p:spPr>
        <p:txBody>
          <a:bodyPr>
            <a:noAutofit/>
          </a:bodyPr>
          <a:lstStyle/>
          <a:p>
            <a:r>
              <a:rPr lang="tr-TR" sz="2400" dirty="0"/>
              <a:t>Bilgisayarınızın içini evrak dolabınız gibi düşünebilirsiniz. Nasıl ki bir evrak dolabında klasörler ve onların içinde dosyalar var, çalıştığınız bilgisayarda da benzer bir düzen mevcuttur. Olmasını istediğiniz bölüme klasörü açar, ilgili dosyaları da bu klasöre </a:t>
            </a:r>
            <a:r>
              <a:rPr lang="tr-TR" sz="2400" dirty="0" err="1" smtClean="0"/>
              <a:t>yerleştirirsiniz.Yeni</a:t>
            </a:r>
            <a:r>
              <a:rPr lang="tr-TR" sz="2400" dirty="0" smtClean="0"/>
              <a:t> </a:t>
            </a:r>
            <a:r>
              <a:rPr lang="tr-TR" sz="2400" dirty="0"/>
              <a:t>bir klasör oluşturmak için klasörü oluşturmak istediğiniz bölümü açın. Dosya menüsünde, Yeniyi seçip Klasörü tıklayın. Geçici bir adla görülen klasörünüze isim verip </a:t>
            </a:r>
            <a:r>
              <a:rPr lang="tr-TR" sz="2400" dirty="0" err="1"/>
              <a:t>Enter</a:t>
            </a:r>
            <a:r>
              <a:rPr lang="tr-TR" sz="2400" dirty="0"/>
              <a:t> tuşuna basın. Ya da yeni klasör oluşturacağınız bölümü açın, farenizin sağ tuşuna tıklayın. Açılan menüden Yeniyi ve Klasörü işaretleyin. Oluşturduğunuz klasöre ad verip </a:t>
            </a:r>
            <a:r>
              <a:rPr lang="tr-TR" sz="2400" dirty="0" err="1"/>
              <a:t>Enter</a:t>
            </a:r>
            <a:r>
              <a:rPr lang="tr-TR" sz="2400" dirty="0"/>
              <a:t> tuşuna basın.</a:t>
            </a:r>
          </a:p>
        </p:txBody>
      </p:sp>
    </p:spTree>
    <p:extLst>
      <p:ext uri="{BB962C8B-B14F-4D97-AF65-F5344CB8AC3E}">
        <p14:creationId xmlns:p14="http://schemas.microsoft.com/office/powerpoint/2010/main" val="29226969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64704"/>
            <a:ext cx="3394720" cy="5112568"/>
          </a:xfrm>
        </p:spPr>
        <p:txBody>
          <a:bodyPr>
            <a:noAutofit/>
          </a:bodyPr>
          <a:lstStyle/>
          <a:p>
            <a:r>
              <a:rPr lang="tr-TR" sz="2400" dirty="0"/>
              <a:t>Klasörünüzün içine dosya açmak istiyorsanız, yukarıdakilerden farklı olarak yapmanız</a:t>
            </a:r>
            <a:br>
              <a:rPr lang="tr-TR" sz="2400" dirty="0"/>
            </a:br>
            <a:r>
              <a:rPr lang="tr-TR" sz="2400" dirty="0"/>
              <a:t>gereken işlem Dosyadan Yeniyi seçip oluşturmak istediğiniz belge türünü seçmek olacaktır</a:t>
            </a:r>
          </a:p>
        </p:txBody>
      </p:sp>
      <p:pic>
        <p:nvPicPr>
          <p:cNvPr id="2048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44008" y="699593"/>
            <a:ext cx="2880320" cy="5375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92372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908721"/>
            <a:ext cx="7054552" cy="792088"/>
          </a:xfrm>
        </p:spPr>
        <p:txBody>
          <a:bodyPr>
            <a:normAutofit/>
          </a:bodyPr>
          <a:lstStyle/>
          <a:p>
            <a:r>
              <a:rPr lang="tr-TR" sz="2800" b="1" dirty="0"/>
              <a:t>Karışık dosya seçme</a:t>
            </a:r>
          </a:p>
        </p:txBody>
      </p:sp>
      <p:sp>
        <p:nvSpPr>
          <p:cNvPr id="3" name="Alt Başlık 2"/>
          <p:cNvSpPr>
            <a:spLocks noGrp="1"/>
          </p:cNvSpPr>
          <p:nvPr>
            <p:ph type="subTitle" idx="1"/>
          </p:nvPr>
        </p:nvSpPr>
        <p:spPr>
          <a:xfrm>
            <a:off x="1115616" y="1772816"/>
            <a:ext cx="6912768" cy="1656184"/>
          </a:xfrm>
        </p:spPr>
        <p:txBody>
          <a:bodyPr>
            <a:noAutofit/>
          </a:bodyPr>
          <a:lstStyle/>
          <a:p>
            <a:r>
              <a:rPr lang="tr-TR" sz="2400" dirty="0" smtClean="0">
                <a:solidFill>
                  <a:schemeClr val="tx1"/>
                </a:solidFill>
              </a:rPr>
              <a:t>Açtığınız </a:t>
            </a:r>
            <a:r>
              <a:rPr lang="tr-TR" sz="2400" dirty="0">
                <a:solidFill>
                  <a:schemeClr val="tx1"/>
                </a:solidFill>
              </a:rPr>
              <a:t>pencerede dosyaların yalnızca bir </a:t>
            </a:r>
            <a:r>
              <a:rPr lang="tr-TR" sz="2400" dirty="0" err="1" smtClean="0">
                <a:solidFill>
                  <a:schemeClr val="tx1"/>
                </a:solidFill>
              </a:rPr>
              <a:t>kısminı</a:t>
            </a:r>
            <a:r>
              <a:rPr lang="tr-TR" sz="2400" dirty="0" smtClean="0">
                <a:solidFill>
                  <a:schemeClr val="tx1"/>
                </a:solidFill>
              </a:rPr>
              <a:t> seçmeniz gerekebilir</a:t>
            </a:r>
            <a:r>
              <a:rPr lang="tr-TR" sz="2400" dirty="0">
                <a:solidFill>
                  <a:schemeClr val="tx1"/>
                </a:solidFill>
              </a:rPr>
              <a:t>. Bu durumda parmağınız </a:t>
            </a:r>
            <a:r>
              <a:rPr lang="tr-TR" sz="2400" dirty="0" err="1">
                <a:solidFill>
                  <a:schemeClr val="tx1"/>
                </a:solidFill>
              </a:rPr>
              <a:t>Ctrl</a:t>
            </a:r>
            <a:r>
              <a:rPr lang="tr-TR" sz="2400" dirty="0">
                <a:solidFill>
                  <a:schemeClr val="tx1"/>
                </a:solidFill>
              </a:rPr>
              <a:t> tuşuna basiliyken fare ile seçeceğiniz elemanların üzerine basınız</a:t>
            </a: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3501008"/>
            <a:ext cx="5760640" cy="2272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56801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692696"/>
            <a:ext cx="8229600" cy="724942"/>
          </a:xfrm>
        </p:spPr>
        <p:txBody>
          <a:bodyPr>
            <a:normAutofit/>
          </a:bodyPr>
          <a:lstStyle/>
          <a:p>
            <a:r>
              <a:rPr lang="tr-TR" sz="3100" b="1" dirty="0"/>
              <a:t>D</a:t>
            </a:r>
            <a:r>
              <a:rPr lang="tr-TR" sz="3100" b="1" dirty="0" smtClean="0"/>
              <a:t>osya </a:t>
            </a:r>
            <a:r>
              <a:rPr lang="tr-TR" sz="3100" b="1" dirty="0"/>
              <a:t>ya da Klasör </a:t>
            </a:r>
            <a:r>
              <a:rPr lang="tr-TR" sz="3100" b="1" dirty="0" smtClean="0"/>
              <a:t>Kopyalama</a:t>
            </a:r>
            <a:endParaRPr lang="tr-TR" sz="3100" b="1" dirty="0"/>
          </a:p>
        </p:txBody>
      </p:sp>
      <p:sp>
        <p:nvSpPr>
          <p:cNvPr id="3" name="İçerik Yer Tutucusu 2"/>
          <p:cNvSpPr>
            <a:spLocks noGrp="1"/>
          </p:cNvSpPr>
          <p:nvPr>
            <p:ph idx="1"/>
          </p:nvPr>
        </p:nvSpPr>
        <p:spPr/>
        <p:txBody>
          <a:bodyPr>
            <a:normAutofit fontScale="92500" lnSpcReduction="10000"/>
          </a:bodyPr>
          <a:lstStyle/>
          <a:p>
            <a:pPr marL="0" indent="0">
              <a:buNone/>
            </a:pPr>
            <a:r>
              <a:rPr lang="tr-TR" sz="2400" dirty="0" smtClean="0"/>
              <a:t>Dosya </a:t>
            </a:r>
            <a:r>
              <a:rPr lang="tr-TR" sz="2400" dirty="0"/>
              <a:t>ve klasörleri ayni ortama ya da başka ortamlara kopyalamak gerekebilir. Kopyalama işlemiyle mevcut dosya veya klasörler istenen ortamda çoğaltılmış olur. Dosya veya klasörleri kopyalamak için su işlemler yapılır:</a:t>
            </a:r>
          </a:p>
          <a:p>
            <a:pPr marL="0" indent="0">
              <a:buNone/>
            </a:pPr>
            <a:r>
              <a:rPr lang="tr-TR" sz="2400" dirty="0"/>
              <a:t>A. Açtığınız pencerede kopyalamak istediğiniz elemanlar seçilir.</a:t>
            </a:r>
          </a:p>
          <a:p>
            <a:pPr marL="0" indent="0">
              <a:buNone/>
            </a:pPr>
            <a:r>
              <a:rPr lang="tr-TR" sz="2400" dirty="0"/>
              <a:t>B. Düzen menüsünden Kopyala komutu seçilir ya da ( ) simgesi tıklanır.</a:t>
            </a:r>
          </a:p>
          <a:p>
            <a:pPr marL="0" indent="0">
              <a:buNone/>
            </a:pPr>
            <a:r>
              <a:rPr lang="tr-TR" sz="2400" dirty="0"/>
              <a:t>kapasitede bir kopyalama işlemi yapılıyorsa resimdeki gibi bir işlem karşınıza </a:t>
            </a:r>
            <a:r>
              <a:rPr lang="tr-TR" sz="2400" dirty="0" smtClean="0"/>
              <a:t>çıkar</a:t>
            </a:r>
          </a:p>
          <a:p>
            <a:pPr marL="0" indent="0">
              <a:buNone/>
            </a:pPr>
            <a:r>
              <a:rPr lang="tr-TR" sz="2400" dirty="0" smtClean="0"/>
              <a:t>C. Kopyalanacak </a:t>
            </a:r>
            <a:r>
              <a:rPr lang="tr-TR" sz="2400" dirty="0"/>
              <a:t>sürücü ve klasör açılır</a:t>
            </a:r>
            <a:r>
              <a:rPr lang="tr-TR" sz="2400" dirty="0" smtClean="0"/>
              <a:t>.</a:t>
            </a:r>
            <a:endParaRPr lang="tr-TR" sz="2400" dirty="0"/>
          </a:p>
          <a:p>
            <a:pPr marL="0" indent="0">
              <a:buNone/>
            </a:pPr>
            <a:r>
              <a:rPr lang="tr-TR" sz="2400" dirty="0" smtClean="0"/>
              <a:t>D. Düzen </a:t>
            </a:r>
            <a:r>
              <a:rPr lang="tr-TR" sz="2400" dirty="0"/>
              <a:t>menüsünden Yapıştır komutu seçilir ya da b</a:t>
            </a:r>
            <a:r>
              <a:rPr lang="tr-TR" sz="2400" dirty="0" smtClean="0"/>
              <a:t>üyük</a:t>
            </a:r>
            <a:endParaRPr lang="tr-TR" sz="2400" dirty="0"/>
          </a:p>
          <a:p>
            <a:pPr marL="0" indent="0">
              <a:buNone/>
            </a:pPr>
            <a:r>
              <a:rPr lang="tr-TR" sz="2400" dirty="0"/>
              <a:t>Karışık dosya seçme: Açtığınız pencerede dosyaların yalnızca bir kısmini </a:t>
            </a:r>
            <a:r>
              <a:rPr lang="tr-TR" sz="2400" dirty="0" smtClean="0"/>
              <a:t>seçmeniz gerekebilir</a:t>
            </a:r>
            <a:r>
              <a:rPr lang="tr-TR" sz="2400" dirty="0"/>
              <a:t>. Bu durumda parmağınız </a:t>
            </a:r>
            <a:r>
              <a:rPr lang="tr-TR" sz="2400" dirty="0" err="1"/>
              <a:t>Ctrl</a:t>
            </a:r>
            <a:r>
              <a:rPr lang="tr-TR" sz="2400" dirty="0"/>
              <a:t> tuşuna basiliyken fare ile seçeceğiniz elemanların üzerine basınız.</a:t>
            </a:r>
          </a:p>
          <a:p>
            <a:pPr marL="0" indent="0">
              <a:buNone/>
            </a:pPr>
            <a:endParaRPr lang="tr-TR" sz="2400" dirty="0" smtClean="0"/>
          </a:p>
          <a:p>
            <a:pPr marL="0" indent="0">
              <a:buNone/>
            </a:pPr>
            <a:endParaRPr lang="tr-TR" sz="2400" dirty="0"/>
          </a:p>
        </p:txBody>
      </p:sp>
    </p:spTree>
    <p:extLst>
      <p:ext uri="{BB962C8B-B14F-4D97-AF65-F5344CB8AC3E}">
        <p14:creationId xmlns:p14="http://schemas.microsoft.com/office/powerpoint/2010/main" val="20701107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836712"/>
            <a:ext cx="6982544" cy="648072"/>
          </a:xfrm>
        </p:spPr>
        <p:txBody>
          <a:bodyPr>
            <a:normAutofit fontScale="90000"/>
          </a:bodyPr>
          <a:lstStyle/>
          <a:p>
            <a:r>
              <a:rPr lang="es-ES" sz="3100" b="1" dirty="0"/>
              <a:t>Dosya ya da Klasör </a:t>
            </a:r>
            <a:r>
              <a:rPr lang="es-ES" sz="3100" b="1" dirty="0" smtClean="0"/>
              <a:t>Silme</a:t>
            </a:r>
            <a:r>
              <a:rPr lang="es-ES" dirty="0"/>
              <a:t/>
            </a:r>
            <a:br>
              <a:rPr lang="es-ES" dirty="0"/>
            </a:br>
            <a:endParaRPr lang="tr-TR" dirty="0"/>
          </a:p>
        </p:txBody>
      </p:sp>
      <p:sp>
        <p:nvSpPr>
          <p:cNvPr id="3" name="Alt Başlık 2"/>
          <p:cNvSpPr>
            <a:spLocks noGrp="1"/>
          </p:cNvSpPr>
          <p:nvPr>
            <p:ph type="subTitle" idx="1"/>
          </p:nvPr>
        </p:nvSpPr>
        <p:spPr>
          <a:xfrm>
            <a:off x="971600" y="1124744"/>
            <a:ext cx="7056784" cy="3168352"/>
          </a:xfrm>
        </p:spPr>
        <p:txBody>
          <a:bodyPr>
            <a:noAutofit/>
          </a:bodyPr>
          <a:lstStyle/>
          <a:p>
            <a:pPr algn="l"/>
            <a:r>
              <a:rPr lang="tr-TR" sz="1600" dirty="0" smtClean="0">
                <a:solidFill>
                  <a:schemeClr val="tx1"/>
                </a:solidFill>
              </a:rPr>
              <a:t>Windows’ta </a:t>
            </a:r>
            <a:r>
              <a:rPr lang="tr-TR" sz="1600" dirty="0">
                <a:solidFill>
                  <a:schemeClr val="tx1"/>
                </a:solidFill>
              </a:rPr>
              <a:t>dosya silmek için birçok yöntem kullanılabilir. Bu yöntemler dosya veya</a:t>
            </a:r>
          </a:p>
          <a:p>
            <a:pPr algn="l"/>
            <a:r>
              <a:rPr lang="tr-TR" sz="1600" dirty="0">
                <a:solidFill>
                  <a:schemeClr val="tx1"/>
                </a:solidFill>
              </a:rPr>
              <a:t>klasörleri Geri dönüşüm kutusu adı veren ve klasör yapısına sahip bir yere aktarırlar. İstenirse dosya ve klasörler buraya getirilmeden de silinebilirler. Tabii bu durumda </a:t>
            </a:r>
            <a:r>
              <a:rPr lang="tr-TR" sz="1600" dirty="0" err="1" smtClean="0">
                <a:solidFill>
                  <a:schemeClr val="tx1"/>
                </a:solidFill>
              </a:rPr>
              <a:t>dosyaları,gerektiğinde</a:t>
            </a:r>
            <a:r>
              <a:rPr lang="tr-TR" sz="1600" dirty="0" smtClean="0">
                <a:solidFill>
                  <a:schemeClr val="tx1"/>
                </a:solidFill>
              </a:rPr>
              <a:t> </a:t>
            </a:r>
            <a:r>
              <a:rPr lang="tr-TR" sz="1600" dirty="0">
                <a:solidFill>
                  <a:schemeClr val="tx1"/>
                </a:solidFill>
              </a:rPr>
              <a:t>geri kurtarmak söz konusu olmamaktadır.</a:t>
            </a:r>
          </a:p>
          <a:p>
            <a:pPr algn="l"/>
            <a:r>
              <a:rPr lang="tr-TR" sz="1600" dirty="0">
                <a:solidFill>
                  <a:schemeClr val="tx1"/>
                </a:solidFill>
              </a:rPr>
              <a:t>Silme işleminin en çok kullanılan yöntemleri aşağıdaki gibidir:</a:t>
            </a:r>
          </a:p>
          <a:p>
            <a:pPr algn="l"/>
            <a:r>
              <a:rPr lang="tr-TR" sz="1600" dirty="0">
                <a:solidFill>
                  <a:schemeClr val="tx1"/>
                </a:solidFill>
              </a:rPr>
              <a:t>• Dosyaya sol fare ile bir kez tıklayıp Klavyeden </a:t>
            </a:r>
            <a:r>
              <a:rPr lang="tr-TR" sz="1600" dirty="0" err="1">
                <a:solidFill>
                  <a:schemeClr val="tx1"/>
                </a:solidFill>
              </a:rPr>
              <a:t>Delete</a:t>
            </a:r>
            <a:r>
              <a:rPr lang="tr-TR" sz="1600" dirty="0">
                <a:solidFill>
                  <a:schemeClr val="tx1"/>
                </a:solidFill>
              </a:rPr>
              <a:t> tuşuna basmak</a:t>
            </a:r>
          </a:p>
          <a:p>
            <a:pPr algn="l"/>
            <a:r>
              <a:rPr lang="tr-TR" sz="1600" dirty="0">
                <a:solidFill>
                  <a:schemeClr val="tx1"/>
                </a:solidFill>
              </a:rPr>
              <a:t>• Sağ fare ile tıklayıp Sil seçeneğini tıklamak</a:t>
            </a:r>
          </a:p>
          <a:p>
            <a:pPr algn="l"/>
            <a:r>
              <a:rPr lang="tr-TR" sz="1600" dirty="0">
                <a:solidFill>
                  <a:schemeClr val="tx1"/>
                </a:solidFill>
              </a:rPr>
              <a:t>• Sol fare ile seçip Araç çubuklarından Sil düğmesine basmak</a:t>
            </a:r>
          </a:p>
          <a:p>
            <a:pPr algn="l"/>
            <a:r>
              <a:rPr lang="tr-TR" sz="1600" dirty="0">
                <a:solidFill>
                  <a:schemeClr val="tx1"/>
                </a:solidFill>
              </a:rPr>
              <a:t>• Sol fare ile tutup sürükleyerek Çöp kutusu üzerine bırakmak</a:t>
            </a:r>
          </a:p>
          <a:p>
            <a:pPr algn="l"/>
            <a:r>
              <a:rPr lang="tr-TR" sz="1600" dirty="0">
                <a:solidFill>
                  <a:schemeClr val="tx1"/>
                </a:solidFill>
              </a:rPr>
              <a:t>• Sol fare ile seçerek dosya menüsünden Sil seçeneğini </a:t>
            </a:r>
            <a:r>
              <a:rPr lang="tr-TR" sz="1600" dirty="0" err="1">
                <a:solidFill>
                  <a:schemeClr val="tx1"/>
                </a:solidFill>
              </a:rPr>
              <a:t>tıklatmakmesinden</a:t>
            </a:r>
            <a:r>
              <a:rPr lang="tr-TR" sz="1600" dirty="0">
                <a:solidFill>
                  <a:schemeClr val="tx1"/>
                </a:solidFill>
              </a:rPr>
              <a:t> emin olup olmadığınızı soran bir </a:t>
            </a:r>
            <a:r>
              <a:rPr lang="tr-TR" sz="1600" dirty="0" smtClean="0">
                <a:solidFill>
                  <a:schemeClr val="tx1"/>
                </a:solidFill>
              </a:rPr>
              <a:t>pencere çıkar.</a:t>
            </a:r>
            <a:endParaRPr lang="tr-TR" sz="2400" dirty="0">
              <a:solidFill>
                <a:schemeClr val="tx1"/>
              </a:solidFill>
            </a:endParaRP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4365104"/>
            <a:ext cx="6120680" cy="1701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34368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980728"/>
            <a:ext cx="8229600" cy="648072"/>
          </a:xfrm>
        </p:spPr>
        <p:txBody>
          <a:bodyPr>
            <a:normAutofit fontScale="90000"/>
          </a:bodyPr>
          <a:lstStyle/>
          <a:p>
            <a:r>
              <a:rPr lang="tr-TR" sz="3100" b="1" dirty="0"/>
              <a:t>Dosya </a:t>
            </a:r>
            <a:r>
              <a:rPr lang="tr-TR" sz="3100" b="1" dirty="0" smtClean="0"/>
              <a:t>Paylaştırma</a:t>
            </a:r>
            <a:r>
              <a:rPr lang="tr-TR" dirty="0"/>
              <a:t/>
            </a:r>
            <a:br>
              <a:rPr lang="tr-TR" dirty="0"/>
            </a:br>
            <a:endParaRPr lang="tr-TR" dirty="0"/>
          </a:p>
        </p:txBody>
      </p:sp>
      <p:sp>
        <p:nvSpPr>
          <p:cNvPr id="3" name="İçerik Yer Tutucusu 2"/>
          <p:cNvSpPr>
            <a:spLocks noGrp="1"/>
          </p:cNvSpPr>
          <p:nvPr>
            <p:ph idx="1"/>
          </p:nvPr>
        </p:nvSpPr>
        <p:spPr>
          <a:xfrm>
            <a:off x="457200" y="1268761"/>
            <a:ext cx="8291264" cy="2664295"/>
          </a:xfrm>
        </p:spPr>
        <p:txBody>
          <a:bodyPr>
            <a:normAutofit/>
          </a:bodyPr>
          <a:lstStyle/>
          <a:p>
            <a:pPr marL="0" indent="0">
              <a:buNone/>
            </a:pPr>
            <a:r>
              <a:rPr lang="tr-TR" sz="2400" dirty="0" smtClean="0"/>
              <a:t>   Klasörlerimizi </a:t>
            </a:r>
            <a:r>
              <a:rPr lang="tr-TR" sz="2400" dirty="0"/>
              <a:t>paylaştırıp farklı bilgisayarlardan ulaşarak kullanabiliriz veya başkalarının kullanmasına izin verebiliriz. </a:t>
            </a:r>
            <a:r>
              <a:rPr lang="tr-TR" sz="2400" dirty="0" smtClean="0"/>
              <a:t>Bunun </a:t>
            </a:r>
            <a:r>
              <a:rPr lang="tr-TR" sz="2400" dirty="0"/>
              <a:t>için yapmamız gereken işlem, paylaştıracağımız klasörün üzerine gelip farenin sağ tuşuna dokunmak ve Paylaşım seçeneğini seçmektir. Bundan sonra paylaşım sihirbazı devreye girer ve istediğiniz paylaşım seçeneklerini size sunar. Paylaştırılmış klasör el içinde sunulmuş klasör seklini alır.</a:t>
            </a: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3909695"/>
            <a:ext cx="5328592" cy="239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22903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64704"/>
            <a:ext cx="8229600" cy="652934"/>
          </a:xfrm>
        </p:spPr>
        <p:txBody>
          <a:bodyPr>
            <a:normAutofit/>
          </a:bodyPr>
          <a:lstStyle/>
          <a:p>
            <a:r>
              <a:rPr lang="tr-TR" sz="2800" b="1" dirty="0"/>
              <a:t>Windows Gezginini </a:t>
            </a:r>
          </a:p>
        </p:txBody>
      </p:sp>
      <p:sp>
        <p:nvSpPr>
          <p:cNvPr id="3" name="İçerik Yer Tutucusu 2"/>
          <p:cNvSpPr>
            <a:spLocks noGrp="1"/>
          </p:cNvSpPr>
          <p:nvPr>
            <p:ph idx="1"/>
          </p:nvPr>
        </p:nvSpPr>
        <p:spPr>
          <a:xfrm>
            <a:off x="457200" y="1268761"/>
            <a:ext cx="8075240" cy="2592287"/>
          </a:xfrm>
        </p:spPr>
        <p:txBody>
          <a:bodyPr>
            <a:noAutofit/>
          </a:bodyPr>
          <a:lstStyle/>
          <a:p>
            <a:r>
              <a:rPr lang="tr-TR" sz="2000" dirty="0"/>
              <a:t>Windows Gezginini Kullanarak Dosya Arama:</a:t>
            </a:r>
          </a:p>
          <a:p>
            <a:r>
              <a:rPr lang="tr-TR" sz="2000" dirty="0"/>
              <a:t>Klasörlerinizi ve dosyalarınızı bilgisayarda bulmanın bir yolu da Windows Gezginini kullanmaktır. Windows Gezgininde arama yapıp dosya ya da klasörü bulmak için su işlemler yapılır: </a:t>
            </a:r>
            <a:r>
              <a:rPr lang="tr-TR" sz="2000" dirty="0" err="1"/>
              <a:t>Başlat’ı</a:t>
            </a:r>
            <a:r>
              <a:rPr lang="tr-TR" sz="2000" dirty="0"/>
              <a:t> tıklatın, </a:t>
            </a:r>
            <a:r>
              <a:rPr lang="tr-TR" sz="2000" dirty="0" err="1"/>
              <a:t>Programlar'ın</a:t>
            </a:r>
            <a:r>
              <a:rPr lang="tr-TR" sz="2000" dirty="0"/>
              <a:t> üzerine gelin ve sonra Windows </a:t>
            </a:r>
            <a:r>
              <a:rPr lang="tr-TR" sz="2000" dirty="0" err="1"/>
              <a:t>Gezgini'ni</a:t>
            </a:r>
            <a:r>
              <a:rPr lang="tr-TR" sz="2000" dirty="0"/>
              <a:t> tıklayın.</a:t>
            </a:r>
          </a:p>
          <a:p>
            <a:r>
              <a:rPr lang="tr-TR" sz="2000" dirty="0"/>
              <a:t>Pencerenin sağ bölmesinde içeriklerini görüntülemek üzere, sol bölmede bir klasörü tıklayın. Bir klasör içindeki klasörleri görüntülemek için artı işaretini tıklayın.</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1364" y="4149080"/>
            <a:ext cx="6540995" cy="1627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45006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692696"/>
            <a:ext cx="8229600" cy="724942"/>
          </a:xfrm>
        </p:spPr>
        <p:txBody>
          <a:bodyPr>
            <a:normAutofit/>
          </a:bodyPr>
          <a:lstStyle/>
          <a:p>
            <a:r>
              <a:rPr lang="tr-TR" sz="2800" b="1" dirty="0" smtClean="0"/>
              <a:t>MASA ÜSTÜ</a:t>
            </a:r>
            <a:endParaRPr lang="tr-TR" sz="2800" b="1" dirty="0"/>
          </a:p>
        </p:txBody>
      </p:sp>
      <p:pic>
        <p:nvPicPr>
          <p:cNvPr id="2560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628800"/>
            <a:ext cx="3541509"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4313" y="1628800"/>
            <a:ext cx="3470093" cy="2732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05498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908720"/>
            <a:ext cx="8229600" cy="648072"/>
          </a:xfrm>
        </p:spPr>
        <p:txBody>
          <a:bodyPr>
            <a:normAutofit fontScale="90000"/>
          </a:bodyPr>
          <a:lstStyle/>
          <a:p>
            <a:r>
              <a:rPr lang="tr-TR" sz="3100" b="1" dirty="0" smtClean="0"/>
              <a:t/>
            </a:r>
            <a:br>
              <a:rPr lang="tr-TR" sz="3100" b="1" dirty="0" smtClean="0"/>
            </a:br>
            <a:r>
              <a:rPr lang="tr-TR" sz="3100" b="1" dirty="0" smtClean="0"/>
              <a:t>Başlat </a:t>
            </a:r>
            <a:r>
              <a:rPr lang="tr-TR" sz="3100" b="1" dirty="0"/>
              <a:t>(Start) Menüsü</a:t>
            </a:r>
            <a:r>
              <a:rPr lang="tr-TR" dirty="0"/>
              <a:t/>
            </a:r>
            <a:br>
              <a:rPr lang="tr-TR" dirty="0"/>
            </a:br>
            <a:endParaRPr lang="tr-TR" dirty="0"/>
          </a:p>
        </p:txBody>
      </p:sp>
      <p:sp>
        <p:nvSpPr>
          <p:cNvPr id="3" name="İçerik Yer Tutucusu 2"/>
          <p:cNvSpPr>
            <a:spLocks noGrp="1"/>
          </p:cNvSpPr>
          <p:nvPr>
            <p:ph idx="1"/>
          </p:nvPr>
        </p:nvSpPr>
        <p:spPr>
          <a:xfrm>
            <a:off x="1043608" y="1556793"/>
            <a:ext cx="7560840" cy="2376263"/>
          </a:xfrm>
        </p:spPr>
        <p:txBody>
          <a:bodyPr>
            <a:normAutofit/>
          </a:bodyPr>
          <a:lstStyle/>
          <a:p>
            <a:pPr marL="0" indent="0">
              <a:buNone/>
            </a:pPr>
            <a:r>
              <a:rPr lang="tr-TR" sz="3000" dirty="0" smtClean="0"/>
              <a:t>Başlat </a:t>
            </a:r>
            <a:r>
              <a:rPr lang="tr-TR" sz="3000" dirty="0"/>
              <a:t>menüsü, Windows’un en kullanışlı özelliklerinden biridir. Menülere ve düğmelere sol fare ile bir kez tıklanır. Başlat menüsü, görev çubuğunun sol alt köşesindedir.</a:t>
            </a:r>
          </a:p>
          <a:p>
            <a:pPr marL="0" indent="0">
              <a:buNone/>
            </a:pPr>
            <a:endParaRPr lang="tr-TR" dirty="0"/>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012" y="3645024"/>
            <a:ext cx="7459420" cy="896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1680" y="4541677"/>
            <a:ext cx="5616624" cy="1364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94838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835696" y="1700808"/>
            <a:ext cx="4968552" cy="523220"/>
          </a:xfrm>
          <a:prstGeom prst="rect">
            <a:avLst/>
          </a:prstGeom>
        </p:spPr>
        <p:txBody>
          <a:bodyPr wrap="square">
            <a:spAutoFit/>
          </a:bodyPr>
          <a:lstStyle/>
          <a:p>
            <a:pPr algn="ctr"/>
            <a:r>
              <a:rPr lang="tr-TR" sz="2800" b="1" dirty="0"/>
              <a:t>BİLGİSAYAR NEDİR? </a:t>
            </a:r>
          </a:p>
        </p:txBody>
      </p:sp>
      <p:sp>
        <p:nvSpPr>
          <p:cNvPr id="4" name="Dikdörtgen 3"/>
          <p:cNvSpPr/>
          <p:nvPr/>
        </p:nvSpPr>
        <p:spPr>
          <a:xfrm>
            <a:off x="1187624" y="2413338"/>
            <a:ext cx="7056784" cy="2308324"/>
          </a:xfrm>
          <a:prstGeom prst="rect">
            <a:avLst/>
          </a:prstGeom>
        </p:spPr>
        <p:txBody>
          <a:bodyPr wrap="square">
            <a:spAutoFit/>
          </a:bodyPr>
          <a:lstStyle/>
          <a:p>
            <a:r>
              <a:rPr lang="tr-TR" sz="2400" dirty="0"/>
              <a:t>Bilgisayar: Dış ortamlardan veri alan, onları matematiksel ve mantıksal </a:t>
            </a:r>
            <a:r>
              <a:rPr lang="tr-TR" sz="2400" dirty="0" smtClean="0"/>
              <a:t>işlemlerden geçirip </a:t>
            </a:r>
            <a:r>
              <a:rPr lang="tr-TR" sz="2400" dirty="0"/>
              <a:t>yeni anlamlı değerlere dönüştüren, elde edilen bu bilgileri sıralayabilen </a:t>
            </a:r>
            <a:r>
              <a:rPr lang="tr-TR" sz="2400" dirty="0" smtClean="0"/>
              <a:t>ve sınıflayabilen</a:t>
            </a:r>
            <a:r>
              <a:rPr lang="tr-TR" sz="2400" dirty="0"/>
              <a:t>, gerekirse verileri depolayabilen ya da dış ortama aktarabilen elektronik </a:t>
            </a:r>
            <a:r>
              <a:rPr lang="tr-TR" sz="2400" dirty="0" smtClean="0"/>
              <a:t>ve elektro-mekanik </a:t>
            </a:r>
            <a:r>
              <a:rPr lang="tr-TR" sz="2400" dirty="0"/>
              <a:t>makinelerdir.</a:t>
            </a:r>
          </a:p>
        </p:txBody>
      </p:sp>
    </p:spTree>
    <p:extLst>
      <p:ext uri="{BB962C8B-B14F-4D97-AF65-F5344CB8AC3E}">
        <p14:creationId xmlns:p14="http://schemas.microsoft.com/office/powerpoint/2010/main" val="36009429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980729"/>
            <a:ext cx="3466728" cy="4788659"/>
          </a:xfrm>
        </p:spPr>
        <p:txBody>
          <a:bodyPr>
            <a:normAutofit/>
          </a:bodyPr>
          <a:lstStyle/>
          <a:p>
            <a:pPr marL="0" indent="0">
              <a:buNone/>
            </a:pPr>
            <a:r>
              <a:rPr lang="tr-TR" sz="2400" dirty="0"/>
              <a:t>Başlat menüsüne basınca karşımıza açılan menüden çizginin altındaki komutlar temeldir. Program yükledikçe veya biz kendimiz başlat menüsüne program kaydettikçe buradaki sayı artar. Başlat menüsü aşağıda görülmektedir</a:t>
            </a:r>
            <a:r>
              <a:rPr lang="tr-TR" dirty="0"/>
              <a:t>.</a:t>
            </a:r>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1035463"/>
            <a:ext cx="4854699" cy="4954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89170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64704"/>
            <a:ext cx="8075240" cy="652934"/>
          </a:xfrm>
        </p:spPr>
        <p:txBody>
          <a:bodyPr>
            <a:normAutofit/>
          </a:bodyPr>
          <a:lstStyle/>
          <a:p>
            <a:r>
              <a:rPr lang="tr-TR" sz="2400" b="1" dirty="0" smtClean="0"/>
              <a:t>MENÜ ÇUBUĞU</a:t>
            </a:r>
            <a:endParaRPr lang="tr-TR" sz="2400" b="1" dirty="0"/>
          </a:p>
        </p:txBody>
      </p:sp>
      <p:sp>
        <p:nvSpPr>
          <p:cNvPr id="3" name="İçerik Yer Tutucusu 2"/>
          <p:cNvSpPr>
            <a:spLocks noGrp="1"/>
          </p:cNvSpPr>
          <p:nvPr>
            <p:ph idx="1"/>
          </p:nvPr>
        </p:nvSpPr>
        <p:spPr>
          <a:xfrm>
            <a:off x="457200" y="1600201"/>
            <a:ext cx="7931224" cy="1324743"/>
          </a:xfrm>
        </p:spPr>
        <p:txBody>
          <a:bodyPr>
            <a:normAutofit/>
          </a:bodyPr>
          <a:lstStyle/>
          <a:p>
            <a:r>
              <a:rPr lang="tr-TR" sz="2400" dirty="0"/>
              <a:t>Bilgisayarım penceresinde çeşitli menüler bulunur. Bu menüler Dosya, düzen, görünüm gibi</a:t>
            </a:r>
          </a:p>
          <a:p>
            <a:r>
              <a:rPr lang="tr-TR" sz="2400" dirty="0"/>
              <a:t>menülerdir. Menü çubuğu aşağıda görülmektedir.</a:t>
            </a:r>
          </a:p>
          <a:p>
            <a:pPr marL="0" indent="0">
              <a:buNone/>
            </a:pPr>
            <a:endParaRPr lang="tr-TR" sz="2400" dirty="0" smtClean="0"/>
          </a:p>
          <a:p>
            <a:endParaRPr lang="tr-TR" sz="2400" dirty="0"/>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5" y="3315327"/>
            <a:ext cx="7776864" cy="471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46058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1250" y="1821485"/>
            <a:ext cx="2695575" cy="444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kdörtgen 1"/>
          <p:cNvSpPr/>
          <p:nvPr/>
        </p:nvSpPr>
        <p:spPr>
          <a:xfrm>
            <a:off x="1115616" y="548680"/>
            <a:ext cx="5904656" cy="1015663"/>
          </a:xfrm>
          <a:prstGeom prst="rect">
            <a:avLst/>
          </a:prstGeom>
        </p:spPr>
        <p:txBody>
          <a:bodyPr wrap="square">
            <a:spAutoFit/>
          </a:bodyPr>
          <a:lstStyle/>
          <a:p>
            <a:r>
              <a:rPr lang="tr-TR" sz="2400" b="1" dirty="0" smtClean="0"/>
              <a:t>Bilgisayarı </a:t>
            </a:r>
            <a:r>
              <a:rPr lang="tr-TR" sz="2400" b="1" dirty="0"/>
              <a:t>Kapat Seçeneği</a:t>
            </a:r>
          </a:p>
          <a:p>
            <a:r>
              <a:rPr lang="tr-TR" dirty="0"/>
              <a:t>Başlat menüsünden Bilgisayarı Kapat seçeneği tıklanır. Aşağıdaki şekil karşımıza çıkacaktır</a:t>
            </a:r>
          </a:p>
        </p:txBody>
      </p:sp>
      <p:pic>
        <p:nvPicPr>
          <p:cNvPr id="296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1" y="2780928"/>
            <a:ext cx="3000375"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30555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692696"/>
            <a:ext cx="8229600" cy="504056"/>
          </a:xfrm>
        </p:spPr>
        <p:txBody>
          <a:bodyPr>
            <a:normAutofit fontScale="90000"/>
          </a:bodyPr>
          <a:lstStyle/>
          <a:p>
            <a:r>
              <a:rPr lang="tr-TR" sz="2800" b="1" dirty="0" smtClean="0"/>
              <a:t>Bilgisayar </a:t>
            </a:r>
            <a:r>
              <a:rPr lang="tr-TR" sz="2800" b="1" dirty="0"/>
              <a:t>depolama alanları  kullanımı</a:t>
            </a:r>
          </a:p>
        </p:txBody>
      </p:sp>
      <p:pic>
        <p:nvPicPr>
          <p:cNvPr id="307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5862" y="2527371"/>
            <a:ext cx="5998466" cy="3509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971600" y="980728"/>
            <a:ext cx="7272808" cy="1477328"/>
          </a:xfrm>
          <a:prstGeom prst="rect">
            <a:avLst/>
          </a:prstGeom>
        </p:spPr>
        <p:txBody>
          <a:bodyPr wrap="square">
            <a:spAutoFit/>
          </a:bodyPr>
          <a:lstStyle/>
          <a:p>
            <a:endParaRPr lang="tr-TR" dirty="0" smtClean="0"/>
          </a:p>
          <a:p>
            <a:r>
              <a:rPr lang="tr-TR" dirty="0" smtClean="0"/>
              <a:t>Ayrıca </a:t>
            </a:r>
            <a:r>
              <a:rPr lang="tr-TR" dirty="0"/>
              <a:t>eğer bir bilgisayarın sabit diski (</a:t>
            </a:r>
            <a:r>
              <a:rPr lang="tr-TR" dirty="0" err="1"/>
              <a:t>harddiski</a:t>
            </a:r>
            <a:r>
              <a:rPr lang="tr-TR" dirty="0"/>
              <a:t>) parçalara ayrılabilir. Bu durumda </a:t>
            </a:r>
            <a:r>
              <a:rPr lang="tr-TR" dirty="0" err="1"/>
              <a:t>harddisk</a:t>
            </a:r>
            <a:r>
              <a:rPr lang="tr-TR" dirty="0"/>
              <a:t> sayısı değişecektir. Yukarıdaki pencerede sabit disk 4 parçaya bölünmüştür. Parçalara ayrılma durumunda harf sırası kayacaktır. Genelde A harfi </a:t>
            </a:r>
            <a:r>
              <a:rPr lang="tr-TR" dirty="0" err="1"/>
              <a:t>Floppy</a:t>
            </a:r>
            <a:r>
              <a:rPr lang="tr-TR" dirty="0"/>
              <a:t> diski temsil eder, C, </a:t>
            </a:r>
            <a:r>
              <a:rPr lang="tr-TR" dirty="0" err="1"/>
              <a:t>harddiski</a:t>
            </a:r>
            <a:r>
              <a:rPr lang="tr-TR" dirty="0"/>
              <a:t>, D ise CD’yi temsil eder</a:t>
            </a:r>
          </a:p>
        </p:txBody>
      </p:sp>
    </p:spTree>
    <p:extLst>
      <p:ext uri="{BB962C8B-B14F-4D97-AF65-F5344CB8AC3E}">
        <p14:creationId xmlns:p14="http://schemas.microsoft.com/office/powerpoint/2010/main" val="19253439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692696"/>
            <a:ext cx="8229600" cy="724942"/>
          </a:xfrm>
        </p:spPr>
        <p:txBody>
          <a:bodyPr>
            <a:normAutofit/>
          </a:bodyPr>
          <a:lstStyle/>
          <a:p>
            <a:r>
              <a:rPr lang="tr-TR" sz="2800" dirty="0"/>
              <a:t>Ayarlar menüsü</a:t>
            </a:r>
          </a:p>
        </p:txBody>
      </p:sp>
      <p:pic>
        <p:nvPicPr>
          <p:cNvPr id="317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67944" y="1741725"/>
            <a:ext cx="4460416" cy="4246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755576" y="1556792"/>
            <a:ext cx="2880320" cy="1754326"/>
          </a:xfrm>
          <a:prstGeom prst="rect">
            <a:avLst/>
          </a:prstGeom>
        </p:spPr>
        <p:txBody>
          <a:bodyPr wrap="square">
            <a:spAutoFit/>
          </a:bodyPr>
          <a:lstStyle/>
          <a:p>
            <a:r>
              <a:rPr lang="tr-TR" dirty="0"/>
              <a:t>Bu menüden çeşitli ayarlamalar yapılabilir. Printer, ağ, denetim masası ve görev çubuğu ve</a:t>
            </a:r>
          </a:p>
          <a:p>
            <a:r>
              <a:rPr lang="tr-TR" dirty="0"/>
              <a:t>başlat menüsü ayarları buradan yapılabilir. Biz</a:t>
            </a:r>
          </a:p>
        </p:txBody>
      </p:sp>
    </p:spTree>
    <p:extLst>
      <p:ext uri="{BB962C8B-B14F-4D97-AF65-F5344CB8AC3E}">
        <p14:creationId xmlns:p14="http://schemas.microsoft.com/office/powerpoint/2010/main" val="16950034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99592" y="2492896"/>
            <a:ext cx="6768752" cy="1728192"/>
          </a:xfrm>
        </p:spPr>
        <p:txBody>
          <a:bodyPr>
            <a:normAutofit/>
          </a:bodyPr>
          <a:lstStyle/>
          <a:p>
            <a:r>
              <a:rPr lang="tr-TR" dirty="0"/>
              <a:t>MİCROSOFT OFİCE PROGRAMLARI</a:t>
            </a:r>
          </a:p>
        </p:txBody>
      </p:sp>
    </p:spTree>
    <p:extLst>
      <p:ext uri="{BB962C8B-B14F-4D97-AF65-F5344CB8AC3E}">
        <p14:creationId xmlns:p14="http://schemas.microsoft.com/office/powerpoint/2010/main" val="28773532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467544" y="1916832"/>
            <a:ext cx="8136904" cy="2016224"/>
          </a:xfrm>
        </p:spPr>
        <p:txBody>
          <a:bodyPr/>
          <a:lstStyle/>
          <a:p>
            <a:r>
              <a:rPr lang="tr-TR" dirty="0"/>
              <a:t>Word’e Hoş Geldiniz</a:t>
            </a:r>
          </a:p>
        </p:txBody>
      </p:sp>
    </p:spTree>
    <p:extLst>
      <p:ext uri="{BB962C8B-B14F-4D97-AF65-F5344CB8AC3E}">
        <p14:creationId xmlns:p14="http://schemas.microsoft.com/office/powerpoint/2010/main" val="13651834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980728"/>
            <a:ext cx="8219256" cy="5145435"/>
          </a:xfrm>
        </p:spPr>
        <p:txBody>
          <a:bodyPr>
            <a:normAutofit fontScale="77500" lnSpcReduction="20000"/>
          </a:bodyPr>
          <a:lstStyle/>
          <a:p>
            <a:r>
              <a:rPr lang="tr-TR" dirty="0"/>
              <a:t>Bilgisayarınızda metin belgeleri oluşturmanızı sağlayan Microsoft Word, Microsoft</a:t>
            </a:r>
          </a:p>
          <a:p>
            <a:r>
              <a:rPr lang="tr-TR" dirty="0"/>
              <a:t>Office paketine dâhil bir kelime işlem programıdır. Kelime işlem programları günlük hayatta</a:t>
            </a:r>
          </a:p>
          <a:p>
            <a:r>
              <a:rPr lang="tr-TR" dirty="0"/>
              <a:t>yapılan her tür yazışmanın bilgisayar ortamında yazılmasını, hazırlanmasını sağlayan yazılımlardır. Microsoft Word her türlü yazılarımızı yazacağımız, onları istediğimiz şekilde</a:t>
            </a:r>
          </a:p>
          <a:p>
            <a:r>
              <a:rPr lang="tr-TR" dirty="0"/>
              <a:t>biçimlendirebileceğimiz ve yazıcı aracılığıyla kâğıt üzerine bastırabileceğimiz bir programdır.</a:t>
            </a:r>
          </a:p>
          <a:p>
            <a:r>
              <a:rPr lang="tr-TR" dirty="0"/>
              <a:t>Bu programı kullanarak oluşturduğumuz metin belgelerine tablo ve grafikler ekleyebilir,</a:t>
            </a:r>
          </a:p>
          <a:p>
            <a:r>
              <a:rPr lang="tr-TR" dirty="0"/>
              <a:t>belgemizi resim ve çizim gibi araçlar yardımı ile renklendirebiliriz.</a:t>
            </a:r>
          </a:p>
          <a:p>
            <a:r>
              <a:rPr lang="tr-TR" dirty="0"/>
              <a:t>Microsoft Word’u kullanarak günlük hayatımızda; mektup yazabilir, dilekçe </a:t>
            </a:r>
            <a:r>
              <a:rPr lang="tr-TR" dirty="0" err="1"/>
              <a:t>vb</a:t>
            </a:r>
            <a:endParaRPr lang="tr-TR" dirty="0"/>
          </a:p>
          <a:p>
            <a:endParaRPr lang="tr-TR" dirty="0"/>
          </a:p>
          <a:p>
            <a:pPr marL="0" indent="0">
              <a:buNone/>
            </a:pPr>
            <a:endParaRPr lang="tr-TR" dirty="0"/>
          </a:p>
        </p:txBody>
      </p:sp>
    </p:spTree>
    <p:extLst>
      <p:ext uri="{BB962C8B-B14F-4D97-AF65-F5344CB8AC3E}">
        <p14:creationId xmlns:p14="http://schemas.microsoft.com/office/powerpoint/2010/main" val="25678660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1052736"/>
            <a:ext cx="7416824" cy="2016224"/>
          </a:xfrm>
        </p:spPr>
        <p:txBody>
          <a:bodyPr>
            <a:noAutofit/>
          </a:bodyPr>
          <a:lstStyle/>
          <a:p>
            <a:r>
              <a:rPr lang="tr-TR" sz="2800" b="1" dirty="0"/>
              <a:t>Metin ekleme ve </a:t>
            </a:r>
            <a:r>
              <a:rPr lang="tr-TR" sz="2800" b="1" dirty="0" smtClean="0"/>
              <a:t>biçimlendirme</a:t>
            </a:r>
            <a:br>
              <a:rPr lang="tr-TR" sz="2800" b="1" dirty="0" smtClean="0"/>
            </a:br>
            <a:r>
              <a:rPr lang="tr-TR" sz="2400" dirty="0"/>
              <a:t/>
            </a:r>
            <a:br>
              <a:rPr lang="tr-TR" sz="2400" dirty="0"/>
            </a:br>
            <a:r>
              <a:rPr lang="tr-TR" sz="2400" dirty="0" smtClean="0"/>
              <a:t>İmleci </a:t>
            </a:r>
            <a:r>
              <a:rPr lang="tr-TR" sz="2400" dirty="0"/>
              <a:t>yerleştirin ve bir metin yazın.</a:t>
            </a:r>
            <a:br>
              <a:rPr lang="tr-TR" sz="2400" dirty="0"/>
            </a:br>
            <a:r>
              <a:rPr lang="tr-TR" sz="2400" dirty="0"/>
              <a:t/>
            </a:r>
            <a:br>
              <a:rPr lang="tr-TR" sz="2400" dirty="0"/>
            </a:br>
            <a:r>
              <a:rPr lang="tr-TR" sz="2400" dirty="0"/>
              <a:t>Biçimlendirmek için metni seçin ve sonra bir seçenek belirtin: Kalın, İtalik, Madde İşaretleri, Numaralandırma ve diğerleri.</a:t>
            </a:r>
          </a:p>
        </p:txBody>
      </p:sp>
      <p:pic>
        <p:nvPicPr>
          <p:cNvPr id="921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62321" y="3520230"/>
            <a:ext cx="6578031" cy="2213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91338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700808"/>
            <a:ext cx="8064896" cy="1440160"/>
          </a:xfrm>
        </p:spPr>
        <p:txBody>
          <a:bodyPr>
            <a:normAutofit fontScale="90000"/>
          </a:bodyPr>
          <a:lstStyle/>
          <a:p>
            <a:r>
              <a:rPr lang="tr-TR" sz="2000" dirty="0" smtClean="0"/>
              <a:t/>
            </a:r>
            <a:br>
              <a:rPr lang="tr-TR" sz="2000" dirty="0" smtClean="0"/>
            </a:br>
            <a:r>
              <a:rPr lang="tr-TR" sz="2000" dirty="0"/>
              <a:t/>
            </a:r>
            <a:br>
              <a:rPr lang="tr-TR" sz="2000" dirty="0"/>
            </a:br>
            <a:r>
              <a:rPr lang="tr-TR" sz="2000" dirty="0" smtClean="0"/>
              <a:t/>
            </a:r>
            <a:br>
              <a:rPr lang="tr-TR" sz="2000" dirty="0" smtClean="0"/>
            </a:br>
            <a:r>
              <a:rPr lang="tr-TR" sz="3100" b="1" dirty="0" smtClean="0"/>
              <a:t>Belgenizi kaydetme</a:t>
            </a:r>
            <a:r>
              <a:rPr lang="tr-TR" sz="2000" dirty="0"/>
              <a:t/>
            </a:r>
            <a:br>
              <a:rPr lang="tr-TR" sz="2000" dirty="0"/>
            </a:br>
            <a:r>
              <a:rPr lang="tr-TR" sz="2000" dirty="0"/>
              <a:t/>
            </a:r>
            <a:br>
              <a:rPr lang="tr-TR" sz="2000" dirty="0"/>
            </a:br>
            <a:r>
              <a:rPr lang="tr-TR" sz="2000" dirty="0"/>
              <a:t>Dosyalarınızı buluta kaydederseniz, bunları başkalarıyla paylaşıp üzerinde birlikte çalışabilir ve dosyalarınıza bilgisayar, tablet veya telefonunuzda her yerden erişebilirsiniz</a:t>
            </a:r>
            <a:r>
              <a:rPr lang="tr-TR" sz="2000" dirty="0" smtClean="0"/>
              <a:t>.</a:t>
            </a:r>
            <a:r>
              <a:rPr lang="tr-TR" sz="2000" dirty="0"/>
              <a:t/>
            </a:r>
            <a:br>
              <a:rPr lang="tr-TR" sz="2000" dirty="0"/>
            </a:br>
            <a:r>
              <a:rPr lang="tr-TR" sz="2000" dirty="0"/>
              <a:t>Dosya &gt; Farklı </a:t>
            </a:r>
            <a:r>
              <a:rPr lang="tr-TR" sz="2000" dirty="0" err="1"/>
              <a:t>Kaydet’i</a:t>
            </a:r>
            <a:r>
              <a:rPr lang="tr-TR" sz="2000" dirty="0"/>
              <a:t> </a:t>
            </a:r>
            <a:r>
              <a:rPr lang="tr-TR" sz="2000" dirty="0" err="1" smtClean="0"/>
              <a:t>seçin.Dosya</a:t>
            </a:r>
            <a:r>
              <a:rPr lang="tr-TR" sz="2000" dirty="0" smtClean="0"/>
              <a:t>  </a:t>
            </a:r>
            <a:r>
              <a:rPr lang="tr-TR" sz="2000" dirty="0"/>
              <a:t>seçin</a:t>
            </a:r>
            <a:r>
              <a:rPr lang="tr-TR" sz="2000" dirty="0" smtClean="0"/>
              <a:t>.</a:t>
            </a:r>
            <a:r>
              <a:rPr lang="tr-TR" sz="2000" dirty="0"/>
              <a:t/>
            </a:r>
            <a:br>
              <a:rPr lang="tr-TR" sz="2000" dirty="0"/>
            </a:br>
            <a:r>
              <a:rPr lang="tr-TR" sz="2000" dirty="0" smtClean="0"/>
              <a:t>Listedeki </a:t>
            </a:r>
            <a:r>
              <a:rPr lang="tr-TR" sz="2000" dirty="0"/>
              <a:t>başka bir konuma da kaydedebilir ya da Yer </a:t>
            </a:r>
            <a:r>
              <a:rPr lang="tr-TR" sz="2000" dirty="0" err="1"/>
              <a:t>Ekle’yi</a:t>
            </a:r>
            <a:r>
              <a:rPr lang="tr-TR" sz="2000" dirty="0"/>
              <a:t> seçebilirsiniz</a:t>
            </a:r>
            <a:r>
              <a:rPr lang="tr-TR" sz="2000" dirty="0" smtClean="0"/>
              <a:t>.</a:t>
            </a:r>
            <a:r>
              <a:rPr lang="tr-TR" sz="2000" dirty="0"/>
              <a:t/>
            </a:r>
            <a:br>
              <a:rPr lang="tr-TR" sz="2000" dirty="0"/>
            </a:br>
            <a:r>
              <a:rPr lang="tr-TR" sz="2000" dirty="0"/>
              <a:t>Dosya için açıklayıcı bir ad yazın ve </a:t>
            </a:r>
            <a:r>
              <a:rPr lang="tr-TR" sz="2000" dirty="0" err="1"/>
              <a:t>Kaydet’i</a:t>
            </a:r>
            <a:r>
              <a:rPr lang="tr-TR" sz="2000" dirty="0"/>
              <a:t> seçin.</a:t>
            </a:r>
            <a:br>
              <a:rPr lang="tr-TR" sz="2000" dirty="0"/>
            </a:br>
            <a:r>
              <a:rPr lang="tr-TR" sz="2000" dirty="0"/>
              <a:t/>
            </a:r>
            <a:br>
              <a:rPr lang="tr-TR" sz="2000" dirty="0"/>
            </a:br>
            <a:r>
              <a:rPr lang="tr-TR" dirty="0"/>
              <a:t/>
            </a:r>
            <a:br>
              <a:rPr lang="tr-TR" dirty="0"/>
            </a:br>
            <a:endParaRPr lang="tr-TR"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64540" y="3284984"/>
            <a:ext cx="6507860"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60837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691680" y="1628800"/>
            <a:ext cx="5040560" cy="2880320"/>
          </a:xfrm>
        </p:spPr>
        <p:txBody>
          <a:bodyPr>
            <a:normAutofit fontScale="90000"/>
          </a:bodyPr>
          <a:lstStyle/>
          <a:p>
            <a:r>
              <a:rPr lang="tr-TR" sz="3100" b="1" dirty="0"/>
              <a:t>DONANIM </a:t>
            </a:r>
            <a:r>
              <a:rPr lang="tr-TR" sz="3100" b="1" dirty="0" smtClean="0"/>
              <a:t>BİRİMLERİ</a:t>
            </a:r>
            <a:r>
              <a:rPr lang="tr-TR" sz="2400" b="1" dirty="0" smtClean="0"/>
              <a:t/>
            </a:r>
            <a:br>
              <a:rPr lang="tr-TR" sz="2400" b="1" dirty="0" smtClean="0"/>
            </a:br>
            <a:r>
              <a:rPr lang="tr-TR" sz="2400" b="1" dirty="0"/>
              <a:t/>
            </a:r>
            <a:br>
              <a:rPr lang="tr-TR" sz="2400" b="1" dirty="0"/>
            </a:br>
            <a:r>
              <a:rPr lang="tr-TR" sz="2400" b="1" dirty="0" smtClean="0"/>
              <a:t/>
            </a:r>
            <a:br>
              <a:rPr lang="tr-TR" sz="2400" b="1" dirty="0" smtClean="0"/>
            </a:br>
            <a:r>
              <a:rPr lang="tr-TR" sz="2400" dirty="0" smtClean="0"/>
              <a:t>Donanım </a:t>
            </a:r>
            <a:r>
              <a:rPr lang="tr-TR" sz="2400" dirty="0"/>
              <a:t>denince akla bilgisayarın görünen fiziksel parçaları gelir. Bunları ana olarak şu gruplarda inceleyebiliriz</a:t>
            </a:r>
            <a:r>
              <a:rPr lang="tr-TR" sz="2400" b="1" dirty="0"/>
              <a:t/>
            </a:r>
            <a:br>
              <a:rPr lang="tr-TR" sz="2400" b="1" dirty="0"/>
            </a:br>
            <a:r>
              <a:rPr lang="tr-TR" sz="2400" b="1" dirty="0" smtClean="0"/>
              <a:t/>
            </a:r>
            <a:br>
              <a:rPr lang="tr-TR" sz="2400" b="1" dirty="0" smtClean="0"/>
            </a:br>
            <a:r>
              <a:rPr lang="tr-TR" sz="2400" b="1" dirty="0" smtClean="0"/>
              <a:t/>
            </a:r>
            <a:br>
              <a:rPr lang="tr-TR" sz="2400" b="1" dirty="0" smtClean="0"/>
            </a:br>
            <a:endParaRPr lang="tr-TR" sz="2400" b="1" dirty="0"/>
          </a:p>
        </p:txBody>
      </p:sp>
    </p:spTree>
    <p:extLst>
      <p:ext uri="{BB962C8B-B14F-4D97-AF65-F5344CB8AC3E}">
        <p14:creationId xmlns:p14="http://schemas.microsoft.com/office/powerpoint/2010/main" val="41661747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836712"/>
            <a:ext cx="8363272" cy="2160240"/>
          </a:xfrm>
        </p:spPr>
        <p:txBody>
          <a:bodyPr>
            <a:noAutofit/>
          </a:bodyPr>
          <a:lstStyle/>
          <a:p>
            <a:r>
              <a:rPr lang="tr-TR" sz="2400" b="1" dirty="0" smtClean="0"/>
              <a:t/>
            </a:r>
            <a:br>
              <a:rPr lang="tr-TR" sz="2400" b="1" dirty="0" smtClean="0"/>
            </a:br>
            <a:r>
              <a:rPr lang="tr-TR" sz="2400" b="1" dirty="0" smtClean="0"/>
              <a:t>Stilleri kullanma</a:t>
            </a:r>
            <a:r>
              <a:rPr lang="tr-TR" sz="2000" b="1" dirty="0" smtClean="0"/>
              <a:t/>
            </a:r>
            <a:br>
              <a:rPr lang="tr-TR" sz="2000" b="1" dirty="0" smtClean="0"/>
            </a:br>
            <a:r>
              <a:rPr lang="tr-TR" sz="2000" dirty="0"/>
              <a:t/>
            </a:r>
            <a:br>
              <a:rPr lang="tr-TR" sz="2000" dirty="0"/>
            </a:br>
            <a:r>
              <a:rPr lang="tr-TR" sz="2000" dirty="0"/>
              <a:t>Stiller şablonları belgenizin tamamında tutarlı yazı tipi, yazı tipi boyutu, yazı tipi rengi, başlık ve paragraf aralığı ve alt başlık uygular</a:t>
            </a:r>
            <a:r>
              <a:rPr lang="tr-TR" sz="2000" dirty="0" smtClean="0"/>
              <a:t>.</a:t>
            </a:r>
            <a:r>
              <a:rPr lang="tr-TR" sz="2000" dirty="0"/>
              <a:t/>
            </a:r>
            <a:br>
              <a:rPr lang="tr-TR" sz="2000" dirty="0"/>
            </a:br>
            <a:r>
              <a:rPr lang="tr-TR" sz="2000" dirty="0"/>
              <a:t>Düzenlenecek sözcükleri, paragrafı, listeyi veya tabloyu seçin</a:t>
            </a:r>
            <a:r>
              <a:rPr lang="tr-TR" sz="2000" dirty="0" smtClean="0"/>
              <a:t>.</a:t>
            </a:r>
            <a:r>
              <a:rPr lang="tr-TR" sz="2000" dirty="0"/>
              <a:t/>
            </a:r>
            <a:br>
              <a:rPr lang="tr-TR" sz="2000" dirty="0"/>
            </a:br>
            <a:r>
              <a:rPr lang="tr-TR" sz="2000" dirty="0"/>
              <a:t>Giriş sekmesinde bir stil seçin</a:t>
            </a:r>
            <a:r>
              <a:rPr lang="tr-TR" sz="2000" dirty="0" smtClean="0"/>
              <a:t>.</a:t>
            </a:r>
            <a:r>
              <a:rPr lang="tr-TR" sz="2000" dirty="0"/>
              <a:t/>
            </a:r>
            <a:br>
              <a:rPr lang="tr-TR" sz="2000" dirty="0"/>
            </a:br>
            <a:r>
              <a:rPr lang="tr-TR" sz="2000" dirty="0"/>
              <a:t>İstediğiniz stili göremiyorsanız Diğer düğmesine Diğer düğmesi tıklayarak galeriyi genişletin.</a:t>
            </a:r>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3501008"/>
            <a:ext cx="8208912" cy="2614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66296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836712"/>
            <a:ext cx="8424936" cy="2016224"/>
          </a:xfrm>
        </p:spPr>
        <p:txBody>
          <a:bodyPr>
            <a:noAutofit/>
          </a:bodyPr>
          <a:lstStyle/>
          <a:p>
            <a:r>
              <a:rPr lang="tr-TR" sz="2400" b="1" dirty="0"/>
              <a:t>Tema uygulama</a:t>
            </a:r>
            <a:r>
              <a:rPr lang="tr-TR" sz="2400" dirty="0"/>
              <a:t/>
            </a:r>
            <a:br>
              <a:rPr lang="tr-TR" sz="2400" dirty="0"/>
            </a:br>
            <a:r>
              <a:rPr lang="tr-TR" sz="2400" dirty="0"/>
              <a:t/>
            </a:r>
            <a:br>
              <a:rPr lang="tr-TR" sz="2400" dirty="0"/>
            </a:br>
            <a:r>
              <a:rPr lang="tr-TR" sz="2400" dirty="0"/>
              <a:t>Temalar belgenize profesyonel bir görünüm kazandırır</a:t>
            </a:r>
            <a:r>
              <a:rPr lang="tr-TR" sz="2400" dirty="0" smtClean="0"/>
              <a:t>.</a:t>
            </a:r>
            <a:r>
              <a:rPr lang="tr-TR" sz="2400" dirty="0"/>
              <a:t/>
            </a:r>
            <a:br>
              <a:rPr lang="tr-TR" sz="2400" dirty="0"/>
            </a:br>
            <a:r>
              <a:rPr lang="tr-TR" sz="2400" dirty="0"/>
              <a:t>Tasarım &gt; </a:t>
            </a:r>
            <a:r>
              <a:rPr lang="tr-TR" sz="2400" dirty="0" err="1"/>
              <a:t>Temalar’ı</a:t>
            </a:r>
            <a:r>
              <a:rPr lang="tr-TR" sz="2400" dirty="0"/>
              <a:t> seçin</a:t>
            </a:r>
            <a:r>
              <a:rPr lang="tr-TR" sz="2400" dirty="0" smtClean="0"/>
              <a:t>.</a:t>
            </a:r>
            <a:r>
              <a:rPr lang="tr-TR" sz="2400" dirty="0"/>
              <a:t/>
            </a:r>
            <a:br>
              <a:rPr lang="tr-TR" sz="2400" dirty="0"/>
            </a:br>
            <a:r>
              <a:rPr lang="tr-TR" sz="2400" dirty="0"/>
              <a:t>Nasıl görüneceğini </a:t>
            </a:r>
            <a:r>
              <a:rPr lang="tr-TR" sz="2400" dirty="0" err="1"/>
              <a:t>önizlemek</a:t>
            </a:r>
            <a:r>
              <a:rPr lang="tr-TR" sz="2400" dirty="0"/>
              <a:t> için bir temanın üzerine gelin</a:t>
            </a:r>
            <a:r>
              <a:rPr lang="tr-TR" sz="2400" dirty="0" smtClean="0"/>
              <a:t>.</a:t>
            </a:r>
            <a:r>
              <a:rPr lang="tr-TR" sz="2400" dirty="0"/>
              <a:t/>
            </a:r>
            <a:br>
              <a:rPr lang="tr-TR" sz="2400" dirty="0"/>
            </a:br>
            <a:r>
              <a:rPr lang="tr-TR" sz="2400" dirty="0"/>
              <a:t>İstediğiniz temayı seçin.</a:t>
            </a:r>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648" y="3187897"/>
            <a:ext cx="6480720" cy="2905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30140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908720"/>
            <a:ext cx="8291264" cy="2448272"/>
          </a:xfrm>
        </p:spPr>
        <p:txBody>
          <a:bodyPr>
            <a:noAutofit/>
          </a:bodyPr>
          <a:lstStyle/>
          <a:p>
            <a:r>
              <a:rPr lang="tr-TR" sz="2400" dirty="0" smtClean="0"/>
              <a:t/>
            </a:r>
            <a:br>
              <a:rPr lang="tr-TR" sz="2400" dirty="0" smtClean="0"/>
            </a:br>
            <a:r>
              <a:rPr lang="tr-TR" sz="2400" b="1" dirty="0" smtClean="0"/>
              <a:t>Yazım </a:t>
            </a:r>
            <a:r>
              <a:rPr lang="tr-TR" sz="2400" b="1" dirty="0"/>
              <a:t>ve dil bilgisini denetleme</a:t>
            </a:r>
            <a:br>
              <a:rPr lang="tr-TR" sz="2400" b="1" dirty="0"/>
            </a:br>
            <a:r>
              <a:rPr lang="tr-TR" sz="2400" b="1" dirty="0"/>
              <a:t/>
            </a:r>
            <a:br>
              <a:rPr lang="tr-TR" sz="2400" b="1" dirty="0"/>
            </a:br>
            <a:r>
              <a:rPr lang="tr-TR" sz="2400" dirty="0"/>
              <a:t>Word, yanlış yazılan sözcükleri kırmızı dalgalı bir alt çizgi ve dil bilgisi hatalarını mavi çift alt çizgiyle işaretler</a:t>
            </a:r>
            <a:r>
              <a:rPr lang="tr-TR" sz="2400" dirty="0" smtClean="0"/>
              <a:t>.</a:t>
            </a:r>
            <a:r>
              <a:rPr lang="tr-TR" sz="2400" dirty="0"/>
              <a:t/>
            </a:r>
            <a:br>
              <a:rPr lang="tr-TR" sz="2400" dirty="0"/>
            </a:br>
            <a:r>
              <a:rPr lang="tr-TR" sz="2400" dirty="0"/>
              <a:t>Sözcüğe sağ tıklayın</a:t>
            </a:r>
            <a:r>
              <a:rPr lang="tr-TR" sz="2400" dirty="0" smtClean="0"/>
              <a:t>.</a:t>
            </a:r>
            <a:r>
              <a:rPr lang="tr-TR" sz="2400" dirty="0"/>
              <a:t/>
            </a:r>
            <a:br>
              <a:rPr lang="tr-TR" sz="2400" dirty="0"/>
            </a:br>
            <a:r>
              <a:rPr lang="tr-TR" sz="2400" dirty="0"/>
              <a:t>Düzeltmelerden birini veya </a:t>
            </a:r>
            <a:r>
              <a:rPr lang="tr-TR" sz="2400" dirty="0" err="1"/>
              <a:t>Yoksay’ı</a:t>
            </a:r>
            <a:r>
              <a:rPr lang="tr-TR" sz="2400" dirty="0"/>
              <a:t> seçin.</a:t>
            </a:r>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3798585"/>
            <a:ext cx="6480720" cy="2056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75360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124744"/>
            <a:ext cx="8219256" cy="4176464"/>
          </a:xfrm>
        </p:spPr>
        <p:txBody>
          <a:bodyPr/>
          <a:lstStyle/>
          <a:p>
            <a:r>
              <a:rPr lang="tr-TR" dirty="0" err="1"/>
              <a:t>EXCEL’e</a:t>
            </a:r>
            <a:r>
              <a:rPr lang="tr-TR" dirty="0"/>
              <a:t> Hoş Geldiniz</a:t>
            </a:r>
          </a:p>
        </p:txBody>
      </p:sp>
    </p:spTree>
    <p:extLst>
      <p:ext uri="{BB962C8B-B14F-4D97-AF65-F5344CB8AC3E}">
        <p14:creationId xmlns:p14="http://schemas.microsoft.com/office/powerpoint/2010/main" val="18980491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772816"/>
            <a:ext cx="8229600" cy="4525963"/>
          </a:xfrm>
        </p:spPr>
        <p:txBody>
          <a:bodyPr/>
          <a:lstStyle/>
          <a:p>
            <a:pPr marL="0" indent="0">
              <a:buNone/>
            </a:pPr>
            <a:r>
              <a:rPr lang="tr-TR" dirty="0"/>
              <a:t>Excel, sayıların işlenmesini kolaylaştırır. Excel’deki Otomatik Doldurma özelliğiyle veri girişini basitleştirebilirsiniz. Daha sonra verilerinize dayalı grafik önerileri alabilir ve tek tıklamayla bunları kendiniz oluşturabilirsiniz. Ayrıca veri çubukları, renk kodları ve simgelerle eğilimleri ve düzenleri kolayca saptayabilirsiniz</a:t>
            </a:r>
            <a:r>
              <a:rPr lang="tr-TR" dirty="0" smtClean="0"/>
              <a:t>.</a:t>
            </a:r>
          </a:p>
          <a:p>
            <a:endParaRPr lang="tr-TR" dirty="0"/>
          </a:p>
        </p:txBody>
      </p:sp>
    </p:spTree>
    <p:extLst>
      <p:ext uri="{BB962C8B-B14F-4D97-AF65-F5344CB8AC3E}">
        <p14:creationId xmlns:p14="http://schemas.microsoft.com/office/powerpoint/2010/main" val="6456748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692696"/>
            <a:ext cx="8229600" cy="1800200"/>
          </a:xfrm>
        </p:spPr>
        <p:txBody>
          <a:bodyPr>
            <a:noAutofit/>
          </a:bodyPr>
          <a:lstStyle/>
          <a:p>
            <a:r>
              <a:rPr lang="tr-TR" sz="2400" b="1" dirty="0"/>
              <a:t>Çalışma kitabı </a:t>
            </a:r>
            <a:r>
              <a:rPr lang="tr-TR" sz="2400" b="1" dirty="0" smtClean="0"/>
              <a:t>oluşturma</a:t>
            </a:r>
            <a:r>
              <a:rPr lang="tr-TR" sz="2400" dirty="0"/>
              <a:t/>
            </a:r>
            <a:br>
              <a:rPr lang="tr-TR" sz="2400" dirty="0"/>
            </a:br>
            <a:r>
              <a:rPr lang="tr-TR" sz="2400" dirty="0"/>
              <a:t>Excel’i açın</a:t>
            </a:r>
            <a:r>
              <a:rPr lang="tr-TR" sz="2400" dirty="0" smtClean="0"/>
              <a:t>.</a:t>
            </a:r>
            <a:r>
              <a:rPr lang="tr-TR" sz="2400" dirty="0"/>
              <a:t/>
            </a:r>
            <a:br>
              <a:rPr lang="tr-TR" sz="2400" dirty="0"/>
            </a:br>
            <a:r>
              <a:rPr lang="tr-TR" sz="2400" dirty="0"/>
              <a:t>Boş çalışma </a:t>
            </a:r>
            <a:r>
              <a:rPr lang="tr-TR" sz="2400" dirty="0" err="1"/>
              <a:t>kitabı’nı</a:t>
            </a:r>
            <a:r>
              <a:rPr lang="tr-TR" sz="2400" dirty="0"/>
              <a:t> seçin</a:t>
            </a:r>
            <a:r>
              <a:rPr lang="tr-TR" sz="2400" dirty="0" smtClean="0"/>
              <a:t>.</a:t>
            </a:r>
            <a:r>
              <a:rPr lang="tr-TR" sz="2400" dirty="0"/>
              <a:t/>
            </a:r>
            <a:br>
              <a:rPr lang="tr-TR" sz="2400" dirty="0"/>
            </a:br>
            <a:r>
              <a:rPr lang="tr-TR" sz="2400" dirty="0"/>
              <a:t>İsterseniz </a:t>
            </a:r>
            <a:r>
              <a:rPr lang="tr-TR" sz="2400" dirty="0" err="1"/>
              <a:t>Ctrl+N</a:t>
            </a:r>
            <a:r>
              <a:rPr lang="tr-TR" sz="2400" dirty="0"/>
              <a:t> tuşlarına da basabilirsiniz.</a:t>
            </a:r>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2492896"/>
            <a:ext cx="7769157" cy="3456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16664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196752"/>
            <a:ext cx="8291264" cy="1584176"/>
          </a:xfrm>
        </p:spPr>
        <p:txBody>
          <a:bodyPr>
            <a:noAutofit/>
          </a:bodyPr>
          <a:lstStyle/>
          <a:p>
            <a:r>
              <a:rPr lang="tr-TR" sz="2400" b="1" dirty="0" smtClean="0"/>
              <a:t>Veri girme</a:t>
            </a:r>
            <a:r>
              <a:rPr lang="tr-TR" sz="2400" dirty="0"/>
              <a:t/>
            </a:r>
            <a:br>
              <a:rPr lang="tr-TR" sz="2400" dirty="0"/>
            </a:br>
            <a:r>
              <a:rPr lang="tr-TR" sz="2400" dirty="0"/>
              <a:t>Verileri el ile girmek için</a:t>
            </a:r>
            <a:r>
              <a:rPr lang="tr-TR" sz="2400" dirty="0" smtClean="0"/>
              <a:t>:</a:t>
            </a:r>
            <a:r>
              <a:rPr lang="tr-TR" sz="2400" dirty="0"/>
              <a:t/>
            </a:r>
            <a:br>
              <a:rPr lang="tr-TR" sz="2400" dirty="0"/>
            </a:br>
            <a:r>
              <a:rPr lang="tr-TR" sz="2400" dirty="0"/>
              <a:t>A1 gibi boş bir hücre seçin, sonra metin veya sayı yazın</a:t>
            </a:r>
            <a:r>
              <a:rPr lang="tr-TR" sz="2400" dirty="0" smtClean="0"/>
              <a:t>.</a:t>
            </a:r>
            <a:r>
              <a:rPr lang="tr-TR" sz="2400" dirty="0"/>
              <a:t/>
            </a:r>
            <a:br>
              <a:rPr lang="tr-TR" sz="2400" dirty="0"/>
            </a:br>
            <a:r>
              <a:rPr lang="tr-TR" sz="2400" dirty="0"/>
              <a:t>Bir sonraki hücreye geçmek için </a:t>
            </a:r>
            <a:r>
              <a:rPr lang="tr-TR" sz="2400" dirty="0" err="1"/>
              <a:t>Enter</a:t>
            </a:r>
            <a:r>
              <a:rPr lang="tr-TR" sz="2400" dirty="0"/>
              <a:t> veya Sekme tuşuna basın.</a:t>
            </a:r>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3501008"/>
            <a:ext cx="7054119" cy="2107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18420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980728"/>
            <a:ext cx="8229600" cy="1728192"/>
          </a:xfrm>
        </p:spPr>
        <p:txBody>
          <a:bodyPr>
            <a:noAutofit/>
          </a:bodyPr>
          <a:lstStyle/>
          <a:p>
            <a:r>
              <a:rPr lang="tr-TR" sz="2400" b="1" dirty="0"/>
              <a:t>Seri halindeki verileri doldurmak </a:t>
            </a:r>
            <a:r>
              <a:rPr lang="tr-TR" sz="2400" b="1" dirty="0" smtClean="0"/>
              <a:t>için</a:t>
            </a:r>
            <a:r>
              <a:rPr lang="tr-TR" sz="2400" b="1" dirty="0"/>
              <a:t/>
            </a:r>
            <a:br>
              <a:rPr lang="tr-TR" sz="2400" b="1" dirty="0"/>
            </a:br>
            <a:r>
              <a:rPr lang="tr-TR" sz="2000" dirty="0"/>
              <a:t>İki hücreye serinin başını yazın: ör. Oca ve Şub veya 2014 ve 2015.</a:t>
            </a:r>
            <a:br>
              <a:rPr lang="tr-TR" sz="2000" dirty="0"/>
            </a:br>
            <a:r>
              <a:rPr lang="tr-TR" sz="2000" dirty="0"/>
              <a:t/>
            </a:r>
            <a:br>
              <a:rPr lang="tr-TR" sz="2000" dirty="0"/>
            </a:br>
            <a:r>
              <a:rPr lang="tr-TR" sz="2000" dirty="0"/>
              <a:t>Serileri içeren iki hücreyi seçin ve doldurma tutamacını Dolgu tutamacı hücrelerde yatay olarak veya aşağıya sürükleyin.</a:t>
            </a:r>
          </a:p>
        </p:txBody>
      </p:sp>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3284984"/>
            <a:ext cx="6953508" cy="2279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09605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692696"/>
            <a:ext cx="8291264" cy="1944216"/>
          </a:xfrm>
        </p:spPr>
        <p:txBody>
          <a:bodyPr>
            <a:normAutofit fontScale="90000"/>
          </a:bodyPr>
          <a:lstStyle/>
          <a:p>
            <a:r>
              <a:rPr lang="tr-TR" sz="2700" b="1" dirty="0" smtClean="0"/>
              <a:t>Excel’de </a:t>
            </a:r>
            <a:r>
              <a:rPr lang="tr-TR" sz="2700" b="1" dirty="0"/>
              <a:t>çalışma kitabınızı </a:t>
            </a:r>
            <a:r>
              <a:rPr lang="tr-TR" sz="2700" b="1" dirty="0" smtClean="0"/>
              <a:t>kaydetme</a:t>
            </a:r>
            <a:r>
              <a:rPr lang="tr-TR" sz="2700" dirty="0"/>
              <a:t/>
            </a:r>
            <a:br>
              <a:rPr lang="tr-TR" sz="2700" dirty="0"/>
            </a:br>
            <a:r>
              <a:rPr lang="tr-TR" sz="2700" dirty="0" smtClean="0"/>
              <a:t>Bir </a:t>
            </a:r>
            <a:r>
              <a:rPr lang="tr-TR" sz="2700" dirty="0"/>
              <a:t>çalışma </a:t>
            </a:r>
            <a:r>
              <a:rPr lang="tr-TR" sz="2700" dirty="0" smtClean="0"/>
              <a:t>kitabına veya başka isimde farklı kaydetme.</a:t>
            </a:r>
            <a:r>
              <a:rPr lang="tr-TR" sz="2700" dirty="0"/>
              <a:t/>
            </a:r>
            <a:br>
              <a:rPr lang="tr-TR" sz="2700" dirty="0"/>
            </a:br>
            <a:r>
              <a:rPr lang="tr-TR" sz="2700" dirty="0"/>
              <a:t>Dosya &gt; Bir dosya adı girin  </a:t>
            </a:r>
            <a:r>
              <a:rPr lang="tr-TR" sz="2700" dirty="0" err="1"/>
              <a:t>Kaydet’i</a:t>
            </a:r>
            <a:r>
              <a:rPr lang="tr-TR" sz="2700" dirty="0"/>
              <a:t> </a:t>
            </a:r>
            <a:r>
              <a:rPr lang="tr-TR" sz="2700" dirty="0" smtClean="0"/>
              <a:t>seçin. Veya </a:t>
            </a:r>
            <a:br>
              <a:rPr lang="tr-TR" sz="2700" dirty="0" smtClean="0"/>
            </a:br>
            <a:r>
              <a:rPr lang="tr-TR" sz="2700" dirty="0" smtClean="0"/>
              <a:t>Bir </a:t>
            </a:r>
            <a:r>
              <a:rPr lang="tr-TR" sz="2700" dirty="0"/>
              <a:t>dosya adı girin ve </a:t>
            </a:r>
            <a:r>
              <a:rPr lang="tr-TR" sz="2700" dirty="0" smtClean="0"/>
              <a:t>farklı </a:t>
            </a:r>
            <a:r>
              <a:rPr lang="tr-TR" sz="2700" dirty="0" err="1" smtClean="0"/>
              <a:t>Kaydet’i</a:t>
            </a:r>
            <a:r>
              <a:rPr lang="tr-TR" sz="2700" dirty="0" smtClean="0"/>
              <a:t> </a:t>
            </a:r>
            <a:r>
              <a:rPr lang="tr-TR" sz="2700" dirty="0"/>
              <a:t>seçin</a:t>
            </a:r>
            <a:r>
              <a:rPr lang="tr-TR" dirty="0"/>
              <a:t>.</a:t>
            </a:r>
          </a:p>
        </p:txBody>
      </p:sp>
      <p:pic>
        <p:nvPicPr>
          <p:cNvPr id="174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648" y="2780928"/>
            <a:ext cx="5688632" cy="3201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23201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412776"/>
            <a:ext cx="8229600" cy="3888432"/>
          </a:xfrm>
        </p:spPr>
        <p:txBody>
          <a:bodyPr/>
          <a:lstStyle/>
          <a:p>
            <a:r>
              <a:rPr lang="tr-TR" dirty="0"/>
              <a:t>PowerPoint hoş geldiniz</a:t>
            </a:r>
          </a:p>
        </p:txBody>
      </p:sp>
    </p:spTree>
    <p:extLst>
      <p:ext uri="{BB962C8B-B14F-4D97-AF65-F5344CB8AC3E}">
        <p14:creationId xmlns:p14="http://schemas.microsoft.com/office/powerpoint/2010/main" val="2721954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ctrTitle"/>
          </p:nvPr>
        </p:nvSpPr>
        <p:spPr>
          <a:xfrm>
            <a:off x="685800" y="1268761"/>
            <a:ext cx="7558608" cy="1584175"/>
          </a:xfrm>
        </p:spPr>
        <p:txBody>
          <a:bodyPr>
            <a:normAutofit fontScale="90000"/>
          </a:bodyPr>
          <a:lstStyle/>
          <a:p>
            <a:r>
              <a:rPr lang="tr-TR" sz="3100" b="1" dirty="0" smtClean="0"/>
              <a:t>GİRİŞ BİRİMLERİ</a:t>
            </a:r>
            <a:r>
              <a:rPr lang="tr-TR" dirty="0"/>
              <a:t/>
            </a:r>
            <a:br>
              <a:rPr lang="tr-TR" dirty="0"/>
            </a:br>
            <a:r>
              <a:rPr lang="tr-TR" sz="2400" dirty="0"/>
              <a:t>Bu birimlerden girdi birimleri bilgisayara bilgi, değer gibi dataların girilmesini sağlarlar. Bu birimlerden bazıları şunlardır</a:t>
            </a:r>
          </a:p>
        </p:txBody>
      </p:sp>
      <p:sp>
        <p:nvSpPr>
          <p:cNvPr id="5" name="Alt Başlık 4"/>
          <p:cNvSpPr>
            <a:spLocks noGrp="1"/>
          </p:cNvSpPr>
          <p:nvPr>
            <p:ph type="subTitle" idx="1"/>
          </p:nvPr>
        </p:nvSpPr>
        <p:spPr>
          <a:xfrm>
            <a:off x="683568" y="3068960"/>
            <a:ext cx="8127623" cy="864096"/>
          </a:xfrm>
        </p:spPr>
        <p:txBody>
          <a:bodyPr>
            <a:normAutofit/>
          </a:bodyPr>
          <a:lstStyle/>
          <a:p>
            <a:r>
              <a:rPr lang="tr-TR" sz="2800" b="1" dirty="0" smtClean="0"/>
              <a:t>KLAVYE             MİCROFON            MOUSE</a:t>
            </a:r>
            <a:endParaRPr lang="tr-TR" sz="2800" b="1"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193580"/>
            <a:ext cx="3151187" cy="168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6116" y="4077072"/>
            <a:ext cx="2505075"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3813" y="4300909"/>
            <a:ext cx="147637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11324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 Başlık 3"/>
          <p:cNvSpPr>
            <a:spLocks noGrp="1"/>
          </p:cNvSpPr>
          <p:nvPr>
            <p:ph type="subTitle" idx="1"/>
          </p:nvPr>
        </p:nvSpPr>
        <p:spPr>
          <a:xfrm>
            <a:off x="1187624" y="2136339"/>
            <a:ext cx="6584776" cy="3502461"/>
          </a:xfrm>
        </p:spPr>
        <p:txBody>
          <a:bodyPr>
            <a:normAutofit/>
          </a:bodyPr>
          <a:lstStyle/>
          <a:p>
            <a:r>
              <a:rPr lang="tr-TR" sz="2400" dirty="0">
                <a:solidFill>
                  <a:schemeClr val="tx1"/>
                </a:solidFill>
              </a:rPr>
              <a:t>Slayt düzenleri, slaytta görüntülenen tüm içerik için biçimlendirme, konumlandırma ve yer tutucu kutuları içerir. Yer tutucular, slayt düzenlerinde başlıklar, gövde metni, tablolar, grafikler, </a:t>
            </a:r>
            <a:r>
              <a:rPr lang="tr-TR" sz="2400" dirty="0" err="1">
                <a:solidFill>
                  <a:schemeClr val="tx1"/>
                </a:solidFill>
              </a:rPr>
              <a:t>SmartArt</a:t>
            </a:r>
            <a:r>
              <a:rPr lang="tr-TR" sz="2400" dirty="0">
                <a:solidFill>
                  <a:schemeClr val="tx1"/>
                </a:solidFill>
              </a:rPr>
              <a:t> grafikleri, resimler, videolar ve sesler gibi içerikleri küçük resim noktalı çizgi kapsayıcılarıdır. Slayt düzenleri ayrıca slayda renkler, yazı tipleri, efektler ve arka plan (toplu olarak </a:t>
            </a:r>
            <a:r>
              <a:rPr lang="tr-TR" sz="2400" dirty="0" smtClean="0">
                <a:solidFill>
                  <a:schemeClr val="tx1"/>
                </a:solidFill>
              </a:rPr>
              <a:t>tema olarak </a:t>
            </a:r>
            <a:r>
              <a:rPr lang="tr-TR" sz="2400" dirty="0">
                <a:solidFill>
                  <a:schemeClr val="tx1"/>
                </a:solidFill>
              </a:rPr>
              <a:t>bilinir) </a:t>
            </a:r>
            <a:r>
              <a:rPr lang="tr-TR" sz="2400" dirty="0" smtClean="0">
                <a:solidFill>
                  <a:schemeClr val="tx1"/>
                </a:solidFill>
              </a:rPr>
              <a:t>içer.</a:t>
            </a:r>
            <a:endParaRPr lang="tr-TR" sz="2400" dirty="0">
              <a:solidFill>
                <a:schemeClr val="tx1"/>
              </a:solidFill>
            </a:endParaRPr>
          </a:p>
        </p:txBody>
      </p:sp>
    </p:spTree>
    <p:extLst>
      <p:ext uri="{BB962C8B-B14F-4D97-AF65-F5344CB8AC3E}">
        <p14:creationId xmlns:p14="http://schemas.microsoft.com/office/powerpoint/2010/main" val="5312279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467544" y="908720"/>
            <a:ext cx="8219256" cy="1873950"/>
          </a:xfrm>
        </p:spPr>
        <p:txBody>
          <a:bodyPr>
            <a:normAutofit fontScale="90000"/>
          </a:bodyPr>
          <a:lstStyle/>
          <a:p>
            <a:r>
              <a:rPr lang="tr-TR" sz="2700" dirty="0" smtClean="0"/>
              <a:t/>
            </a:r>
            <a:br>
              <a:rPr lang="tr-TR" sz="2700" dirty="0" smtClean="0"/>
            </a:br>
            <a:r>
              <a:rPr lang="tr-TR" sz="2700" b="1" dirty="0" smtClean="0"/>
              <a:t> </a:t>
            </a:r>
            <a:r>
              <a:rPr lang="tr-TR" sz="2700" b="1" dirty="0"/>
              <a:t>Bir slaytta yer alan tüm düzen PowerPoint.</a:t>
            </a:r>
            <a:br>
              <a:rPr lang="tr-TR" sz="2700" b="1" dirty="0"/>
            </a:br>
            <a:r>
              <a:rPr lang="tr-TR" sz="2700" b="1" dirty="0"/>
              <a:t/>
            </a:r>
            <a:br>
              <a:rPr lang="tr-TR" sz="2700" b="1" dirty="0"/>
            </a:br>
            <a:r>
              <a:rPr lang="tr-TR" sz="2700" dirty="0"/>
              <a:t>PowerPoint yerleşik slayt düzenleri içerir ve bu düzenleri kendi özel ihtiyaçlarına göre değiştirebilir ve özel düzenlerinizi farklı bir slaytta sunular PowerPoint.</a:t>
            </a:r>
            <a:r>
              <a:rPr lang="tr-TR" dirty="0"/>
              <a:t/>
            </a:r>
            <a:br>
              <a:rPr lang="tr-TR" dirty="0"/>
            </a:br>
            <a:endParaRPr lang="tr-TR" dirty="0"/>
          </a:p>
        </p:txBody>
      </p:sp>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79712" y="2780928"/>
            <a:ext cx="5688631"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09561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764704"/>
            <a:ext cx="7992888" cy="2304256"/>
          </a:xfrm>
        </p:spPr>
        <p:txBody>
          <a:bodyPr>
            <a:normAutofit fontScale="90000"/>
          </a:bodyPr>
          <a:lstStyle/>
          <a:p>
            <a:pPr algn="l"/>
            <a:r>
              <a:rPr lang="tr-TR" sz="2700" dirty="0" smtClean="0"/>
              <a:t/>
            </a:r>
            <a:br>
              <a:rPr lang="tr-TR" sz="2700" dirty="0" smtClean="0"/>
            </a:br>
            <a:r>
              <a:rPr lang="tr-TR" sz="2700" dirty="0"/>
              <a:t/>
            </a:r>
            <a:br>
              <a:rPr lang="tr-TR" sz="2700" dirty="0"/>
            </a:br>
            <a:r>
              <a:rPr lang="tr-TR" sz="2700" dirty="0" smtClean="0"/>
              <a:t/>
            </a:r>
            <a:br>
              <a:rPr lang="tr-TR" sz="2700" dirty="0" smtClean="0"/>
            </a:br>
            <a:r>
              <a:rPr lang="tr-TR" sz="2700" dirty="0"/>
              <a:t/>
            </a:r>
            <a:br>
              <a:rPr lang="tr-TR" sz="2700" dirty="0"/>
            </a:br>
            <a:r>
              <a:rPr lang="tr-TR" sz="2700" dirty="0" smtClean="0"/>
              <a:t>			</a:t>
            </a:r>
            <a:r>
              <a:rPr lang="tr-TR" sz="2700" b="1" dirty="0" err="1" smtClean="0"/>
              <a:t>PowerPoint’i</a:t>
            </a:r>
            <a:r>
              <a:rPr lang="tr-TR" sz="2700" b="1" dirty="0" smtClean="0"/>
              <a:t> </a:t>
            </a:r>
            <a:r>
              <a:rPr lang="tr-TR" sz="2700" b="1" dirty="0"/>
              <a:t>başlatın</a:t>
            </a:r>
            <a:r>
              <a:rPr lang="tr-TR" sz="2700" b="1" dirty="0" smtClean="0"/>
              <a:t>.</a:t>
            </a:r>
            <a:r>
              <a:rPr lang="tr-TR" sz="2700" dirty="0"/>
              <a:t/>
            </a:r>
            <a:br>
              <a:rPr lang="tr-TR" sz="2700" dirty="0"/>
            </a:br>
            <a:r>
              <a:rPr lang="tr-TR" sz="2700" dirty="0" smtClean="0"/>
              <a:t>	Araç </a:t>
            </a:r>
            <a:r>
              <a:rPr lang="tr-TR" sz="2700" dirty="0"/>
              <a:t>çubuğu şeridinin Dosya sekmesinde Yeni'yi seçin. Ardından Boş </a:t>
            </a:r>
            <a:r>
              <a:rPr lang="tr-TR" sz="2700" dirty="0" err="1"/>
              <a:t>Sunu'ya</a:t>
            </a:r>
            <a:r>
              <a:rPr lang="tr-TR" sz="2700" dirty="0"/>
              <a:t> çift tıkladıktan sonra yeni, boş bir sunu oluşturun</a:t>
            </a:r>
            <a:r>
              <a:rPr lang="tr-TR" sz="2700" dirty="0" smtClean="0"/>
              <a:t>.</a:t>
            </a:r>
            <a:r>
              <a:rPr lang="tr-TR" sz="2700" dirty="0"/>
              <a:t/>
            </a:r>
            <a:br>
              <a:rPr lang="tr-TR" sz="2700" dirty="0"/>
            </a:br>
            <a:r>
              <a:rPr lang="tr-TR" sz="2700" dirty="0" smtClean="0"/>
              <a:t>	Ardından </a:t>
            </a:r>
            <a:r>
              <a:rPr lang="tr-TR" sz="2700" dirty="0"/>
              <a:t>Tasarım sekmesinde Slayt </a:t>
            </a:r>
            <a:r>
              <a:rPr lang="tr-TR" sz="2700" dirty="0" err="1"/>
              <a:t>Boyutu'ne</a:t>
            </a:r>
            <a:r>
              <a:rPr lang="tr-TR" sz="2700" dirty="0"/>
              <a:t> tıklayın ve varsayılan olarak istediğiniz boyutu seçin.</a:t>
            </a:r>
            <a:br>
              <a:rPr lang="tr-TR" sz="2700" dirty="0"/>
            </a:br>
            <a:r>
              <a:rPr lang="tr-TR" dirty="0"/>
              <a:t/>
            </a:r>
            <a:br>
              <a:rPr lang="tr-TR" dirty="0"/>
            </a:br>
            <a:endParaRPr lang="tr-TR"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23728" y="3284984"/>
            <a:ext cx="4306229" cy="2813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63313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764704"/>
            <a:ext cx="8208912" cy="1872208"/>
          </a:xfrm>
        </p:spPr>
        <p:txBody>
          <a:bodyPr>
            <a:normAutofit fontScale="90000"/>
          </a:bodyPr>
          <a:lstStyle/>
          <a:p>
            <a:r>
              <a:rPr lang="tr-TR" dirty="0"/>
              <a:t> </a:t>
            </a:r>
            <a:r>
              <a:rPr lang="tr-TR" sz="2200" b="1" dirty="0"/>
              <a:t>Metin veya grafikler için PowerPoint yer tutucularının yerleşimini gösteren standart slayt düzenleri</a:t>
            </a:r>
            <a:r>
              <a:rPr lang="tr-TR" sz="2200" dirty="0"/>
              <a:t/>
            </a:r>
            <a:br>
              <a:rPr lang="tr-TR" sz="2200" dirty="0"/>
            </a:br>
            <a:r>
              <a:rPr lang="tr-TR" sz="2200" dirty="0"/>
              <a:t>Asıl Slayt görünümünde, yerleşik olarak standart slayt düzenlerini </a:t>
            </a:r>
            <a:r>
              <a:rPr lang="tr-TR" sz="2200" dirty="0" err="1"/>
              <a:t>PowerPointdeğiştirebilirsiniz</a:t>
            </a:r>
            <a:r>
              <a:rPr lang="tr-TR" sz="2200" dirty="0"/>
              <a:t>. Aşağıdaki resimde asıl slayt ve Asıl Slayt görünümündeki bir temanın düzen düzenlerinden ikisi gösterilmiştir.</a:t>
            </a:r>
            <a:br>
              <a:rPr lang="tr-TR" sz="2200" dirty="0"/>
            </a:br>
            <a:endParaRPr lang="tr-TR" sz="2200" dirty="0"/>
          </a:p>
        </p:txBody>
      </p:sp>
      <p:pic>
        <p:nvPicPr>
          <p:cNvPr id="2050" name="Picture 2" descr="C:\Users\AFIKAD\Desktop\POWERPOINT\94a630e4-b147-4ec5-8e0f-075ce9fed633.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87824" y="2780928"/>
            <a:ext cx="3229426" cy="321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89735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764704"/>
            <a:ext cx="8219256" cy="1800200"/>
          </a:xfrm>
        </p:spPr>
        <p:txBody>
          <a:bodyPr>
            <a:noAutofit/>
          </a:bodyPr>
          <a:lstStyle/>
          <a:p>
            <a:r>
              <a:rPr lang="tr-TR" sz="2400" dirty="0"/>
              <a:t>Belirli bir slayda tanımlanmış bir slayt düzeni uygulamak istiyorsanız slaydı seçin. Ardından araç çubuğu şeridinde Giriş &gt; </a:t>
            </a:r>
            <a:r>
              <a:rPr lang="tr-TR" sz="2400" dirty="0" err="1"/>
              <a:t>Düzen’i</a:t>
            </a:r>
            <a:r>
              <a:rPr lang="tr-TR" sz="2400" dirty="0"/>
              <a:t> seçin ve beliren seçenekler galerisinden bir düzen seçin.</a:t>
            </a:r>
            <a:br>
              <a:rPr lang="tr-TR" sz="2400" dirty="0"/>
            </a:br>
            <a:endParaRPr lang="tr-TR" sz="2400" dirty="0"/>
          </a:p>
        </p:txBody>
      </p:sp>
      <p:pic>
        <p:nvPicPr>
          <p:cNvPr id="3074" name="Picture 2" descr="C:\Users\AFIKAD\Desktop\POWERPOINT\252214d4-4a89-4b55-9bdd-c540172bcd60.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59633" y="3075601"/>
            <a:ext cx="6516086" cy="2631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4944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764704"/>
            <a:ext cx="8219256" cy="1656184"/>
          </a:xfrm>
        </p:spPr>
        <p:txBody>
          <a:bodyPr>
            <a:noAutofit/>
          </a:bodyPr>
          <a:lstStyle/>
          <a:p>
            <a:r>
              <a:rPr lang="tr-TR" sz="2400" dirty="0" smtClean="0"/>
              <a:t/>
            </a:r>
            <a:br>
              <a:rPr lang="tr-TR" sz="2400" dirty="0" smtClean="0"/>
            </a:br>
            <a:r>
              <a:rPr lang="tr-TR" sz="2400" dirty="0" smtClean="0"/>
              <a:t>Daha </a:t>
            </a:r>
            <a:r>
              <a:rPr lang="tr-TR" sz="2400" dirty="0"/>
              <a:t>sonra tek tek slaytlara uygulayan bir slayt düzeninin tanımını özelleştirmek için araç çubuğu şeridinde Asıl Slayt &gt; seçin. (Bu özellik şu anda Web için PowerPoint.)</a:t>
            </a:r>
            <a:br>
              <a:rPr lang="tr-TR" sz="2400" dirty="0"/>
            </a:br>
            <a:r>
              <a:rPr lang="tr-TR" sz="2400" dirty="0"/>
              <a:t/>
            </a:r>
            <a:br>
              <a:rPr lang="tr-TR" sz="2400" dirty="0"/>
            </a:br>
            <a:endParaRPr lang="tr-TR" sz="2400" dirty="0"/>
          </a:p>
        </p:txBody>
      </p:sp>
      <p:pic>
        <p:nvPicPr>
          <p:cNvPr id="4098" name="Picture 2" descr="C:\Users\AFIKAD\Desktop\POWERPOINT\cdd03057-54f5-4d48-bcb2-bbb6dc7ccdf7.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3991" y="3094656"/>
            <a:ext cx="7369890" cy="1990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6624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836712"/>
            <a:ext cx="7992888" cy="1872208"/>
          </a:xfrm>
        </p:spPr>
        <p:txBody>
          <a:bodyPr>
            <a:normAutofit fontScale="90000"/>
          </a:bodyPr>
          <a:lstStyle/>
          <a:p>
            <a:r>
              <a:rPr lang="tr-TR" dirty="0"/>
              <a:t/>
            </a:r>
            <a:br>
              <a:rPr lang="tr-TR" dirty="0"/>
            </a:br>
            <a:r>
              <a:rPr lang="tr-TR" dirty="0" smtClean="0"/>
              <a:t/>
            </a:r>
            <a:br>
              <a:rPr lang="tr-TR" dirty="0" smtClean="0"/>
            </a:br>
            <a:r>
              <a:rPr lang="tr-TR" dirty="0"/>
              <a:t/>
            </a:r>
            <a:br>
              <a:rPr lang="tr-TR" dirty="0"/>
            </a:br>
            <a:r>
              <a:rPr lang="tr-TR" dirty="0" smtClean="0"/>
              <a:t/>
            </a:r>
            <a:br>
              <a:rPr lang="tr-TR" dirty="0" smtClean="0"/>
            </a:br>
            <a:r>
              <a:rPr lang="tr-TR" dirty="0"/>
              <a:t/>
            </a:r>
            <a:br>
              <a:rPr lang="tr-TR" dirty="0"/>
            </a:br>
            <a:r>
              <a:rPr lang="tr-TR" sz="3100" b="1" dirty="0" err="1" smtClean="0"/>
              <a:t>Temalar'la</a:t>
            </a:r>
            <a:r>
              <a:rPr lang="tr-TR" sz="3100" b="1" dirty="0" smtClean="0"/>
              <a:t> </a:t>
            </a:r>
            <a:r>
              <a:rPr lang="tr-TR" sz="3100" b="1" dirty="0"/>
              <a:t>slaytlarınıza renk ve tasarım </a:t>
            </a:r>
            <a:r>
              <a:rPr lang="tr-TR" sz="3100" b="1" dirty="0" smtClean="0"/>
              <a:t>ekleme</a:t>
            </a:r>
            <a:r>
              <a:rPr lang="tr-TR" sz="2700" dirty="0"/>
              <a:t/>
            </a:r>
            <a:br>
              <a:rPr lang="tr-TR" sz="2700" dirty="0"/>
            </a:br>
            <a:r>
              <a:rPr lang="tr-TR" sz="2700" dirty="0"/>
              <a:t>PowerPoint, eşgüdümlü renk şemaları, arka planlar, yazı tipi stilleri ve yer tutucu yerleşimleri içeren, çeşitli tasarım temaları sunar. Önceden tasarlanmış temaları kullanmak, sununuzun genel görünümünü hızla değiştirmenizi kolaylaştırır.</a:t>
            </a:r>
            <a:r>
              <a:rPr lang="tr-TR" dirty="0"/>
              <a:t/>
            </a:r>
            <a:br>
              <a:rPr lang="tr-TR" dirty="0"/>
            </a:br>
            <a:r>
              <a:rPr lang="tr-TR" dirty="0"/>
              <a:t/>
            </a:r>
            <a:br>
              <a:rPr lang="tr-TR" dirty="0"/>
            </a:br>
            <a:r>
              <a:rPr lang="tr-TR" dirty="0"/>
              <a:t/>
            </a:r>
            <a:br>
              <a:rPr lang="tr-TR" dirty="0"/>
            </a:br>
            <a:r>
              <a:rPr lang="tr-TR" dirty="0" smtClean="0"/>
              <a:t>.</a:t>
            </a:r>
            <a:r>
              <a:rPr lang="tr-TR" dirty="0"/>
              <a:t/>
            </a:r>
            <a:br>
              <a:rPr lang="tr-TR" dirty="0"/>
            </a:br>
            <a:r>
              <a:rPr lang="tr-TR" dirty="0"/>
              <a:t/>
            </a:r>
            <a:br>
              <a:rPr lang="tr-TR" dirty="0"/>
            </a:br>
            <a:endParaRPr lang="tr-TR"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7" y="3007330"/>
            <a:ext cx="6912768" cy="3113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22251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55576" y="908720"/>
            <a:ext cx="7931223" cy="2153134"/>
          </a:xfrm>
        </p:spPr>
        <p:txBody>
          <a:bodyPr>
            <a:noAutofit/>
          </a:bodyPr>
          <a:lstStyle/>
          <a:p>
            <a:r>
              <a:rPr lang="tr-TR" sz="2400" dirty="0" smtClean="0"/>
              <a:t/>
            </a:r>
            <a:br>
              <a:rPr lang="tr-TR" sz="2400" dirty="0" smtClean="0"/>
            </a:br>
            <a:r>
              <a:rPr lang="tr-TR" sz="2400" dirty="0" smtClean="0"/>
              <a:t>Belirli </a:t>
            </a:r>
            <a:r>
              <a:rPr lang="tr-TR" sz="2400" dirty="0"/>
              <a:t>bir tema için farklı bir renk çeşitlemesi uygulamak isterseniz, Seçenekler grubundan bir seçenek belirtin.</a:t>
            </a:r>
            <a:br>
              <a:rPr lang="tr-TR" sz="2400" dirty="0"/>
            </a:br>
            <a:r>
              <a:rPr lang="tr-TR" sz="2400" dirty="0"/>
              <a:t/>
            </a:r>
            <a:br>
              <a:rPr lang="tr-TR" sz="2400" dirty="0"/>
            </a:br>
            <a:r>
              <a:rPr lang="tr-TR" sz="2400" dirty="0"/>
              <a:t>Çeşitler grubu Temalar grubunun sağ tarafında gösterilir ve seçtiğiniz temaya bağlı olarak içindeki seçenekler değiştir.</a:t>
            </a:r>
            <a:br>
              <a:rPr lang="tr-TR" sz="2400" dirty="0"/>
            </a:br>
            <a:r>
              <a:rPr lang="tr-TR" sz="2400" dirty="0"/>
              <a:t/>
            </a:r>
            <a:br>
              <a:rPr lang="tr-TR" sz="2400" dirty="0"/>
            </a:br>
            <a:endParaRPr lang="tr-TR" sz="2400" dirty="0"/>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71600" y="3356992"/>
            <a:ext cx="7561965" cy="2852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31417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64704"/>
            <a:ext cx="4762872" cy="5256584"/>
          </a:xfrm>
        </p:spPr>
        <p:txBody>
          <a:bodyPr>
            <a:normAutofit/>
          </a:bodyPr>
          <a:lstStyle/>
          <a:p>
            <a:r>
              <a:rPr lang="tr-TR" sz="2800" b="1" dirty="0"/>
              <a:t>Slayt boyutunu değiştirmek </a:t>
            </a:r>
            <a:r>
              <a:rPr lang="tr-TR" sz="2800" b="1" dirty="0" smtClean="0"/>
              <a:t>için</a:t>
            </a:r>
            <a:r>
              <a:rPr lang="tr-TR" sz="2400" dirty="0"/>
              <a:t/>
            </a:r>
            <a:br>
              <a:rPr lang="tr-TR" sz="2400" dirty="0"/>
            </a:br>
            <a:r>
              <a:rPr lang="tr-TR" sz="2400" dirty="0"/>
              <a:t/>
            </a:r>
            <a:br>
              <a:rPr lang="tr-TR" sz="2400" dirty="0"/>
            </a:br>
            <a:r>
              <a:rPr lang="tr-TR" sz="2400" dirty="0"/>
              <a:t>Araç çubuğu şeridinin Tasarım sekmesini seçin.</a:t>
            </a:r>
            <a:br>
              <a:rPr lang="tr-TR" sz="2400" dirty="0"/>
            </a:br>
            <a:r>
              <a:rPr lang="tr-TR" sz="2400" dirty="0"/>
              <a:t/>
            </a:r>
            <a:br>
              <a:rPr lang="tr-TR" sz="2400" dirty="0"/>
            </a:br>
            <a:r>
              <a:rPr lang="tr-TR" sz="2400" dirty="0"/>
              <a:t>Araç çubuğunun Slayt Boyutu simgesi ucundaki Slayt Boyutu düğmesini seçin.</a:t>
            </a:r>
            <a:br>
              <a:rPr lang="tr-TR" sz="2400" dirty="0"/>
            </a:br>
            <a:r>
              <a:rPr lang="tr-TR" sz="2400" dirty="0"/>
              <a:t/>
            </a:r>
            <a:br>
              <a:rPr lang="tr-TR" sz="2400" dirty="0"/>
            </a:br>
            <a:r>
              <a:rPr lang="tr-TR" sz="2400" dirty="0"/>
              <a:t>Standart (4:3 en boy oranı) veya Geniş Ekran (16:9) veya Özel Slayt Boyutu öğesini seçin.</a:t>
            </a: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52120" y="1196752"/>
            <a:ext cx="3024336" cy="4474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20591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420888"/>
            <a:ext cx="8229600" cy="2592288"/>
          </a:xfrm>
        </p:spPr>
        <p:txBody>
          <a:bodyPr/>
          <a:lstStyle/>
          <a:p>
            <a:r>
              <a:rPr lang="tr-TR" dirty="0" smtClean="0"/>
              <a:t>İNTERNET KULLANIMI</a:t>
            </a:r>
            <a:endParaRPr lang="tr-TR" dirty="0"/>
          </a:p>
        </p:txBody>
      </p:sp>
    </p:spTree>
    <p:extLst>
      <p:ext uri="{BB962C8B-B14F-4D97-AF65-F5344CB8AC3E}">
        <p14:creationId xmlns:p14="http://schemas.microsoft.com/office/powerpoint/2010/main" val="38792329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692696"/>
            <a:ext cx="8229600" cy="432048"/>
          </a:xfrm>
        </p:spPr>
        <p:txBody>
          <a:bodyPr>
            <a:noAutofit/>
          </a:bodyPr>
          <a:lstStyle/>
          <a:p>
            <a:r>
              <a:rPr lang="tr-TR" sz="2800" b="1" dirty="0" smtClean="0"/>
              <a:t>Klavye tuşlarının kullanımı</a:t>
            </a:r>
            <a:endParaRPr lang="tr-TR" sz="2800" b="1" dirty="0"/>
          </a:p>
        </p:txBody>
      </p:sp>
      <p:sp>
        <p:nvSpPr>
          <p:cNvPr id="3" name="İçerik Yer Tutucusu 2"/>
          <p:cNvSpPr>
            <a:spLocks noGrp="1"/>
          </p:cNvSpPr>
          <p:nvPr>
            <p:ph idx="1"/>
          </p:nvPr>
        </p:nvSpPr>
        <p:spPr>
          <a:xfrm>
            <a:off x="251520" y="980728"/>
            <a:ext cx="8712968" cy="5184576"/>
          </a:xfrm>
        </p:spPr>
        <p:txBody>
          <a:bodyPr>
            <a:noAutofit/>
          </a:bodyPr>
          <a:lstStyle/>
          <a:p>
            <a:pPr marL="0" indent="0">
              <a:buNone/>
            </a:pPr>
            <a:r>
              <a:rPr lang="tr-TR" sz="2400" b="1" dirty="0" err="1"/>
              <a:t>Backspace</a:t>
            </a:r>
            <a:r>
              <a:rPr lang="tr-TR" sz="2400" b="1" dirty="0"/>
              <a:t> ( işaretli tuş): </a:t>
            </a:r>
            <a:r>
              <a:rPr lang="tr-TR" sz="2400" dirty="0"/>
              <a:t>İmlecin bulunduğu yerden sola doğru tek tek </a:t>
            </a:r>
            <a:r>
              <a:rPr lang="tr-TR" sz="2400" dirty="0" smtClean="0"/>
              <a:t>yazılan </a:t>
            </a:r>
            <a:r>
              <a:rPr lang="tr-TR" sz="2400" dirty="0" err="1" smtClean="0"/>
              <a:t>karekter</a:t>
            </a:r>
            <a:r>
              <a:rPr lang="tr-TR" sz="2400" dirty="0" smtClean="0"/>
              <a:t> siler</a:t>
            </a:r>
          </a:p>
          <a:p>
            <a:pPr marL="0" indent="0">
              <a:buNone/>
            </a:pPr>
            <a:r>
              <a:rPr lang="tr-TR" sz="2400" b="1" dirty="0" smtClean="0"/>
              <a:t>İnsert : </a:t>
            </a:r>
            <a:r>
              <a:rPr lang="tr-TR" sz="2400" dirty="0" smtClean="0"/>
              <a:t>yazılar arasına </a:t>
            </a:r>
            <a:r>
              <a:rPr lang="tr-TR" sz="2400" dirty="0" err="1" smtClean="0"/>
              <a:t>karekter</a:t>
            </a:r>
            <a:r>
              <a:rPr lang="tr-TR" sz="2400" dirty="0" smtClean="0"/>
              <a:t> yazmayı sağlar.</a:t>
            </a:r>
          </a:p>
          <a:p>
            <a:pPr marL="0" indent="0">
              <a:buNone/>
            </a:pPr>
            <a:r>
              <a:rPr lang="tr-TR" sz="2400" smtClean="0"/>
              <a:t>De</a:t>
            </a:r>
            <a:r>
              <a:rPr lang="tr-TR" sz="2400" b="1" smtClean="0"/>
              <a:t>lete</a:t>
            </a:r>
            <a:r>
              <a:rPr lang="tr-TR" sz="2400" b="1" dirty="0" smtClean="0"/>
              <a:t> (Del): </a:t>
            </a:r>
            <a:r>
              <a:rPr lang="tr-TR" sz="2400" dirty="0" smtClean="0"/>
              <a:t>İmlecin bulunduğu yerden sağa doğru yazılı karakterleri tek tek siler.</a:t>
            </a:r>
          </a:p>
          <a:p>
            <a:pPr marL="0" indent="0">
              <a:buNone/>
            </a:pPr>
            <a:r>
              <a:rPr lang="tr-TR" sz="2400" b="1" dirty="0" err="1" smtClean="0"/>
              <a:t>Print</a:t>
            </a:r>
            <a:r>
              <a:rPr lang="tr-TR" sz="2400" b="1" dirty="0" smtClean="0"/>
              <a:t> </a:t>
            </a:r>
            <a:r>
              <a:rPr lang="tr-TR" sz="2400" b="1" dirty="0" err="1"/>
              <a:t>Screen</a:t>
            </a:r>
            <a:r>
              <a:rPr lang="tr-TR" sz="2400" b="1" dirty="0"/>
              <a:t>: </a:t>
            </a:r>
            <a:r>
              <a:rPr lang="tr-TR" sz="2400" dirty="0"/>
              <a:t>Ekranda bulunan görüntüyü ya da yazıyı yazıcıya yollar.</a:t>
            </a:r>
          </a:p>
          <a:p>
            <a:pPr marL="0" indent="0">
              <a:buNone/>
            </a:pPr>
            <a:r>
              <a:rPr lang="tr-TR" sz="2400" b="1" dirty="0" err="1"/>
              <a:t>Caps</a:t>
            </a:r>
            <a:r>
              <a:rPr lang="tr-TR" sz="2400" b="1" dirty="0"/>
              <a:t> </a:t>
            </a:r>
            <a:r>
              <a:rPr lang="tr-TR" sz="2400" b="1" dirty="0" err="1"/>
              <a:t>Lock</a:t>
            </a:r>
            <a:r>
              <a:rPr lang="tr-TR" sz="2400" b="1" dirty="0"/>
              <a:t>: </a:t>
            </a:r>
            <a:r>
              <a:rPr lang="tr-TR" sz="2400" dirty="0"/>
              <a:t>(Bu tuş açıksa </a:t>
            </a:r>
            <a:r>
              <a:rPr lang="tr-TR" sz="2400" kern="1100" dirty="0"/>
              <a:t>klavyenin</a:t>
            </a:r>
            <a:r>
              <a:rPr lang="tr-TR" sz="2400" dirty="0"/>
              <a:t> sağ üst köşesinde ışık yanar.) Büyük harf ya da</a:t>
            </a:r>
          </a:p>
          <a:p>
            <a:pPr marL="0" indent="0">
              <a:buNone/>
            </a:pPr>
            <a:r>
              <a:rPr lang="tr-TR" sz="2400" b="1" dirty="0"/>
              <a:t>küçük harf tuşu. </a:t>
            </a:r>
            <a:r>
              <a:rPr lang="tr-TR" sz="2400" dirty="0"/>
              <a:t>Tuş açıksa büyük harfler aktif olur, aksi durumda küçük harflerle </a:t>
            </a:r>
            <a:r>
              <a:rPr lang="tr-TR" sz="2400" dirty="0" smtClean="0"/>
              <a:t>yazım sağlanır</a:t>
            </a:r>
            <a:r>
              <a:rPr lang="tr-TR" sz="2400" dirty="0"/>
              <a:t>.</a:t>
            </a:r>
          </a:p>
          <a:p>
            <a:pPr marL="0" indent="0">
              <a:buNone/>
            </a:pPr>
            <a:r>
              <a:rPr lang="tr-TR" sz="2400" b="1" dirty="0" err="1"/>
              <a:t>Num</a:t>
            </a:r>
            <a:r>
              <a:rPr lang="tr-TR" sz="2400" b="1" dirty="0"/>
              <a:t> </a:t>
            </a:r>
            <a:r>
              <a:rPr lang="tr-TR" sz="2400" b="1" dirty="0" err="1"/>
              <a:t>Lock</a:t>
            </a:r>
            <a:r>
              <a:rPr lang="tr-TR" sz="2400" b="1" dirty="0"/>
              <a:t>: </a:t>
            </a:r>
            <a:r>
              <a:rPr lang="tr-TR" sz="2400" dirty="0"/>
              <a:t>(Bu tuş açıksa klavyenin sağ üst köşesinde ışık yanar.) Bu tuş açıkken</a:t>
            </a:r>
          </a:p>
          <a:p>
            <a:pPr marL="0" indent="0">
              <a:buNone/>
            </a:pPr>
            <a:r>
              <a:rPr lang="tr-TR" sz="2400" dirty="0"/>
              <a:t>klavyenin sağ tarafında bulunan rakamları kullanabiliriz</a:t>
            </a:r>
            <a:r>
              <a:rPr lang="tr-TR" sz="2400" dirty="0" smtClean="0"/>
              <a:t>.</a:t>
            </a:r>
            <a:endParaRPr lang="tr-TR" sz="2400" dirty="0"/>
          </a:p>
        </p:txBody>
      </p:sp>
    </p:spTree>
    <p:extLst>
      <p:ext uri="{BB962C8B-B14F-4D97-AF65-F5344CB8AC3E}">
        <p14:creationId xmlns:p14="http://schemas.microsoft.com/office/powerpoint/2010/main" val="357974744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1052736"/>
            <a:ext cx="8229600" cy="792088"/>
          </a:xfrm>
        </p:spPr>
        <p:txBody>
          <a:bodyPr>
            <a:noAutofit/>
          </a:bodyPr>
          <a:lstStyle/>
          <a:p>
            <a:r>
              <a:rPr lang="pt-BR" sz="2800" b="1" dirty="0" smtClean="0"/>
              <a:t>HOTMAİL E POSTA NASIL AÇILIR?</a:t>
            </a:r>
            <a:br>
              <a:rPr lang="pt-BR" sz="2800" b="1" dirty="0" smtClean="0"/>
            </a:br>
            <a:endParaRPr lang="tr-TR" sz="2800" b="1" dirty="0"/>
          </a:p>
        </p:txBody>
      </p:sp>
      <p:sp>
        <p:nvSpPr>
          <p:cNvPr id="3" name="İçerik Yer Tutucusu 2"/>
          <p:cNvSpPr>
            <a:spLocks noGrp="1"/>
          </p:cNvSpPr>
          <p:nvPr>
            <p:ph idx="1"/>
          </p:nvPr>
        </p:nvSpPr>
        <p:spPr/>
        <p:txBody>
          <a:bodyPr>
            <a:noAutofit/>
          </a:bodyPr>
          <a:lstStyle/>
          <a:p>
            <a:endParaRPr lang="tr-TR" sz="2400" dirty="0" smtClean="0"/>
          </a:p>
          <a:p>
            <a:r>
              <a:rPr lang="tr-TR" sz="2400" dirty="0" smtClean="0"/>
              <a:t>Öncelikle </a:t>
            </a:r>
            <a:r>
              <a:rPr lang="tr-TR" sz="2400" dirty="0"/>
              <a:t>Hotmail.com internet sitesine girin.</a:t>
            </a:r>
          </a:p>
          <a:p>
            <a:endParaRPr lang="tr-TR" sz="2400" dirty="0"/>
          </a:p>
          <a:p>
            <a:r>
              <a:rPr lang="tr-TR" sz="2400" dirty="0"/>
              <a:t>1)Giriş yapma bölümünün altındaki kayıt ol butonuna tıklayın.</a:t>
            </a:r>
          </a:p>
          <a:p>
            <a:endParaRPr lang="tr-TR" sz="2400" dirty="0"/>
          </a:p>
          <a:p>
            <a:r>
              <a:rPr lang="tr-TR" sz="2400" dirty="0"/>
              <a:t>2)Sizden istenen bilgileri ilgili bölümlere yazın.</a:t>
            </a:r>
          </a:p>
          <a:p>
            <a:endParaRPr lang="tr-TR" sz="2400" dirty="0"/>
          </a:p>
          <a:p>
            <a:r>
              <a:rPr lang="tr-TR" sz="2400" dirty="0"/>
              <a:t>3)Mail adreslerinden istediğiniz herhangi birini seçin.</a:t>
            </a:r>
          </a:p>
          <a:p>
            <a:endParaRPr lang="tr-TR" sz="2400" dirty="0"/>
          </a:p>
          <a:p>
            <a:r>
              <a:rPr lang="tr-TR" sz="2400" dirty="0"/>
              <a:t>4)Sayfanın en alt kısmında bulunan doğrulama grafiğini doldurun.</a:t>
            </a:r>
          </a:p>
        </p:txBody>
      </p:sp>
    </p:spTree>
    <p:extLst>
      <p:ext uri="{BB962C8B-B14F-4D97-AF65-F5344CB8AC3E}">
        <p14:creationId xmlns:p14="http://schemas.microsoft.com/office/powerpoint/2010/main" val="326685880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692696"/>
            <a:ext cx="8229600" cy="1080120"/>
          </a:xfrm>
        </p:spPr>
        <p:txBody>
          <a:bodyPr>
            <a:normAutofit fontScale="90000"/>
          </a:bodyPr>
          <a:lstStyle/>
          <a:p>
            <a:r>
              <a:rPr lang="tr-TR" dirty="0" smtClean="0"/>
              <a:t/>
            </a:r>
            <a:br>
              <a:rPr lang="tr-TR" dirty="0" smtClean="0"/>
            </a:br>
            <a:r>
              <a:rPr lang="tr-TR" sz="3100" b="1" dirty="0" smtClean="0"/>
              <a:t>Hotmail </a:t>
            </a:r>
            <a:r>
              <a:rPr lang="tr-TR" sz="3100" b="1" dirty="0"/>
              <a:t>e-posta nasıl gönderilir?</a:t>
            </a:r>
            <a:br>
              <a:rPr lang="tr-TR" sz="3100" b="1" dirty="0"/>
            </a:br>
            <a:endParaRPr lang="tr-TR" sz="3100" b="1" dirty="0"/>
          </a:p>
        </p:txBody>
      </p:sp>
      <p:sp>
        <p:nvSpPr>
          <p:cNvPr id="3" name="İçerik Yer Tutucusu 2"/>
          <p:cNvSpPr>
            <a:spLocks noGrp="1"/>
          </p:cNvSpPr>
          <p:nvPr>
            <p:ph idx="1"/>
          </p:nvPr>
        </p:nvSpPr>
        <p:spPr>
          <a:xfrm>
            <a:off x="457200" y="1628800"/>
            <a:ext cx="8003232" cy="4392488"/>
          </a:xfrm>
        </p:spPr>
        <p:txBody>
          <a:bodyPr>
            <a:noAutofit/>
          </a:bodyPr>
          <a:lstStyle/>
          <a:p>
            <a:pPr marL="0" indent="0">
              <a:buNone/>
            </a:pPr>
            <a:r>
              <a:rPr lang="tr-TR" sz="1800" dirty="0" smtClean="0"/>
              <a:t>1</a:t>
            </a:r>
            <a:r>
              <a:rPr lang="tr-TR" sz="1800" dirty="0"/>
              <a:t>. Öncelikle </a:t>
            </a:r>
            <a:r>
              <a:rPr lang="tr-TR" sz="1800" dirty="0" err="1"/>
              <a:t>Hotmail.com’a</a:t>
            </a:r>
            <a:r>
              <a:rPr lang="tr-TR" sz="1800" dirty="0"/>
              <a:t> giriş yaparak kullanıcı adı ve şifrenizi girerek mail hesabınıza giriş yapın</a:t>
            </a:r>
            <a:r>
              <a:rPr lang="tr-TR" sz="1800" dirty="0" smtClean="0"/>
              <a:t>. </a:t>
            </a:r>
            <a:endParaRPr lang="tr-TR" sz="1800" dirty="0"/>
          </a:p>
          <a:p>
            <a:pPr marL="0" indent="0">
              <a:buNone/>
            </a:pPr>
            <a:r>
              <a:rPr lang="tr-TR" sz="1800" dirty="0"/>
              <a:t>2. Sol üst bölümde bulunan “Yeni” butonuna basarak ilgili ekranı açıyoruz</a:t>
            </a:r>
            <a:r>
              <a:rPr lang="tr-TR" sz="1800" dirty="0" smtClean="0"/>
              <a:t>.</a:t>
            </a:r>
            <a:endParaRPr lang="tr-TR" sz="1800" dirty="0"/>
          </a:p>
          <a:p>
            <a:pPr marL="0" indent="0">
              <a:buNone/>
            </a:pPr>
            <a:r>
              <a:rPr lang="tr-TR" sz="1800" dirty="0"/>
              <a:t>3. Son olarak mailimizle alakalı alanları </a:t>
            </a:r>
            <a:r>
              <a:rPr lang="tr-TR" sz="1800" dirty="0" smtClean="0"/>
              <a:t>dolduruyoruz</a:t>
            </a:r>
            <a:endParaRPr lang="tr-TR" sz="1800" dirty="0"/>
          </a:p>
          <a:p>
            <a:pPr marL="0" indent="0">
              <a:buNone/>
            </a:pPr>
            <a:r>
              <a:rPr lang="tr-TR" sz="1800" dirty="0"/>
              <a:t>Kime : Mail’i atacağımız kişinin e-mail </a:t>
            </a:r>
            <a:r>
              <a:rPr lang="tr-TR" sz="1800" dirty="0" smtClean="0"/>
              <a:t>adresini</a:t>
            </a:r>
            <a:endParaRPr lang="tr-TR" sz="1800" dirty="0"/>
          </a:p>
          <a:p>
            <a:pPr marL="0" indent="0">
              <a:buNone/>
            </a:pPr>
            <a:r>
              <a:rPr lang="tr-TR" sz="1800" dirty="0"/>
              <a:t>Konu: Atacağımız mailin konusu ve alt alana mail içeriğimizi giriyoruz</a:t>
            </a:r>
            <a:r>
              <a:rPr lang="tr-TR" sz="1800" dirty="0" smtClean="0"/>
              <a:t>.</a:t>
            </a:r>
            <a:endParaRPr lang="tr-TR" sz="1800" dirty="0"/>
          </a:p>
          <a:p>
            <a:pPr marL="0" indent="0">
              <a:buNone/>
            </a:pPr>
            <a:r>
              <a:rPr lang="tr-TR" sz="1800" dirty="0"/>
              <a:t>Bilgi ve gizli menülerine maili iletmek istediğiniz kişiler varsa ekleyebilirsiniz. Örneğin attığınız maili </a:t>
            </a:r>
            <a:r>
              <a:rPr lang="tr-TR" sz="1800" dirty="0" err="1"/>
              <a:t>yöneticinizinde</a:t>
            </a:r>
            <a:r>
              <a:rPr lang="tr-TR" sz="1800" dirty="0"/>
              <a:t> görmesini istiyorsanız bilgi ekranını kullanarak bu işlemi gerçekleştirebilirsiniz</a:t>
            </a:r>
            <a:r>
              <a:rPr lang="tr-TR" sz="1800" dirty="0" smtClean="0"/>
              <a:t>.</a:t>
            </a:r>
            <a:endParaRPr lang="tr-TR" sz="1800" dirty="0"/>
          </a:p>
          <a:p>
            <a:pPr marL="0" indent="0">
              <a:buNone/>
            </a:pPr>
            <a:r>
              <a:rPr lang="tr-TR" sz="1800" dirty="0"/>
              <a:t>Gizli menüsünde eklemiş olduğunuz kişi karşı tarafa görünmeyeceğinden özel durumlarda bu </a:t>
            </a:r>
            <a:r>
              <a:rPr lang="tr-TR" sz="1800" dirty="0" err="1"/>
              <a:t>allanı</a:t>
            </a:r>
            <a:r>
              <a:rPr lang="tr-TR" sz="1800" dirty="0"/>
              <a:t> kullanabilirsiniz</a:t>
            </a:r>
            <a:r>
              <a:rPr lang="tr-TR" sz="1800" dirty="0" smtClean="0"/>
              <a:t>.</a:t>
            </a:r>
            <a:endParaRPr lang="tr-TR" sz="1800" dirty="0"/>
          </a:p>
          <a:p>
            <a:pPr marL="0" indent="0">
              <a:buNone/>
            </a:pPr>
            <a:r>
              <a:rPr lang="tr-TR" sz="1800" dirty="0" err="1"/>
              <a:t>hotmail</a:t>
            </a:r>
            <a:r>
              <a:rPr lang="tr-TR" sz="1800" dirty="0"/>
              <a:t> mail atma</a:t>
            </a:r>
          </a:p>
          <a:p>
            <a:pPr marL="0" indent="0">
              <a:buNone/>
            </a:pPr>
            <a:r>
              <a:rPr lang="tr-TR" sz="1800" dirty="0"/>
              <a:t>Gönder butonuna basarak maillerinizi gönderebilirsiniz. Hotmail sayfasını kullanarak 2 adımda maillerini </a:t>
            </a:r>
            <a:r>
              <a:rPr lang="tr-TR" sz="1800" dirty="0" smtClean="0"/>
              <a:t>gönderebilirsiniz</a:t>
            </a:r>
            <a:r>
              <a:rPr lang="tr-TR" sz="1800" dirty="0"/>
              <a:t>.</a:t>
            </a:r>
          </a:p>
        </p:txBody>
      </p:sp>
    </p:spTree>
    <p:extLst>
      <p:ext uri="{BB962C8B-B14F-4D97-AF65-F5344CB8AC3E}">
        <p14:creationId xmlns:p14="http://schemas.microsoft.com/office/powerpoint/2010/main" val="365115987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692696"/>
            <a:ext cx="8229600" cy="724942"/>
          </a:xfrm>
        </p:spPr>
        <p:txBody>
          <a:bodyPr>
            <a:normAutofit/>
          </a:bodyPr>
          <a:lstStyle/>
          <a:p>
            <a:r>
              <a:rPr lang="tr-TR" sz="2800" b="1" dirty="0" err="1" smtClean="0"/>
              <a:t>Maillimize</a:t>
            </a:r>
            <a:r>
              <a:rPr lang="tr-TR" sz="2800" b="1" dirty="0" smtClean="0"/>
              <a:t> İmzanızı </a:t>
            </a:r>
            <a:r>
              <a:rPr lang="tr-TR" sz="2800" b="1" dirty="0"/>
              <a:t>oluşturma </a:t>
            </a:r>
          </a:p>
        </p:txBody>
      </p:sp>
      <p:sp>
        <p:nvSpPr>
          <p:cNvPr id="3" name="İçerik Yer Tutucusu 2"/>
          <p:cNvSpPr>
            <a:spLocks noGrp="1"/>
          </p:cNvSpPr>
          <p:nvPr>
            <p:ph idx="1"/>
          </p:nvPr>
        </p:nvSpPr>
        <p:spPr/>
        <p:txBody>
          <a:bodyPr>
            <a:normAutofit/>
          </a:bodyPr>
          <a:lstStyle/>
          <a:p>
            <a:r>
              <a:rPr lang="tr-TR" sz="2400" dirty="0" smtClean="0"/>
              <a:t>İmzanızı </a:t>
            </a:r>
            <a:r>
              <a:rPr lang="tr-TR" sz="2400" dirty="0"/>
              <a:t>oluşturma ve Outlook'un iletilerinize ne zaman imza ekleyeceğini seçme</a:t>
            </a:r>
          </a:p>
          <a:p>
            <a:r>
              <a:rPr lang="tr-TR" sz="2400" dirty="0"/>
              <a:t>Yeni bir e-posta iletisi açın.</a:t>
            </a:r>
          </a:p>
          <a:p>
            <a:r>
              <a:rPr lang="tr-TR" sz="2400" dirty="0"/>
              <a:t>İleti menüsünde İmzalar ve İmzalar'&gt;seçin. ...</a:t>
            </a:r>
          </a:p>
          <a:p>
            <a:r>
              <a:rPr lang="tr-TR" sz="2400" dirty="0"/>
              <a:t>Düzenlemek için imza seç </a:t>
            </a:r>
            <a:r>
              <a:rPr lang="tr-TR" sz="2400" dirty="0" err="1"/>
              <a:t>altındaYeni</a:t>
            </a:r>
            <a:r>
              <a:rPr lang="tr-TR" sz="2400" dirty="0"/>
              <a:t> öğesini </a:t>
            </a:r>
            <a:r>
              <a:rPr lang="tr-TR" sz="2400" dirty="0" err="1"/>
              <a:t>seçinve</a:t>
            </a:r>
            <a:r>
              <a:rPr lang="tr-TR" sz="2400" dirty="0"/>
              <a:t> Yeni İmza iletişim kutusuna imza için bir ad yazın.</a:t>
            </a:r>
          </a:p>
          <a:p>
            <a:r>
              <a:rPr lang="tr-TR" sz="2400" dirty="0"/>
              <a:t>İmzayı düzenle </a:t>
            </a:r>
            <a:r>
              <a:rPr lang="tr-TR" sz="2400" dirty="0" err="1"/>
              <a:t>altında,imzanızı</a:t>
            </a:r>
            <a:r>
              <a:rPr lang="tr-TR" sz="2400" dirty="0"/>
              <a:t> oluşturma.</a:t>
            </a:r>
          </a:p>
        </p:txBody>
      </p:sp>
    </p:spTree>
    <p:extLst>
      <p:ext uri="{BB962C8B-B14F-4D97-AF65-F5344CB8AC3E}">
        <p14:creationId xmlns:p14="http://schemas.microsoft.com/office/powerpoint/2010/main" val="418271819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475656" y="3244334"/>
            <a:ext cx="6624736" cy="769441"/>
          </a:xfrm>
          <a:prstGeom prst="rect">
            <a:avLst/>
          </a:prstGeom>
        </p:spPr>
        <p:txBody>
          <a:bodyPr wrap="square">
            <a:spAutoFit/>
          </a:bodyPr>
          <a:lstStyle/>
          <a:p>
            <a:r>
              <a:rPr lang="tr-TR" sz="4400" b="1" dirty="0"/>
              <a:t>SOSYAL MEDYA KULLANIMI</a:t>
            </a:r>
          </a:p>
        </p:txBody>
      </p:sp>
    </p:spTree>
    <p:extLst>
      <p:ext uri="{BB962C8B-B14F-4D97-AF65-F5344CB8AC3E}">
        <p14:creationId xmlns:p14="http://schemas.microsoft.com/office/powerpoint/2010/main" val="117434619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692696"/>
            <a:ext cx="8229600" cy="724942"/>
          </a:xfrm>
        </p:spPr>
        <p:txBody>
          <a:bodyPr>
            <a:normAutofit/>
          </a:bodyPr>
          <a:lstStyle/>
          <a:p>
            <a:r>
              <a:rPr lang="tr-TR" sz="2800" b="1" dirty="0" smtClean="0"/>
              <a:t>Sosyal medyada siber şiddet</a:t>
            </a:r>
            <a:endParaRPr lang="tr-TR" sz="2800" b="1"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1964" y="1600200"/>
            <a:ext cx="8020071"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375239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3493" y="1600200"/>
            <a:ext cx="8037013"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248774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547664" y="3244334"/>
            <a:ext cx="6480720" cy="769441"/>
          </a:xfrm>
          <a:prstGeom prst="rect">
            <a:avLst/>
          </a:prstGeom>
        </p:spPr>
        <p:txBody>
          <a:bodyPr wrap="square">
            <a:spAutoFit/>
          </a:bodyPr>
          <a:lstStyle/>
          <a:p>
            <a:pPr algn="ctr"/>
            <a:r>
              <a:rPr lang="tr-TR" sz="4400" b="1" dirty="0" smtClean="0"/>
              <a:t>E-TİCARET </a:t>
            </a:r>
            <a:r>
              <a:rPr lang="tr-TR" sz="4400" b="1" dirty="0"/>
              <a:t>KULANMA 	</a:t>
            </a:r>
          </a:p>
        </p:txBody>
      </p:sp>
    </p:spTree>
    <p:extLst>
      <p:ext uri="{BB962C8B-B14F-4D97-AF65-F5344CB8AC3E}">
        <p14:creationId xmlns:p14="http://schemas.microsoft.com/office/powerpoint/2010/main" val="338726156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979712" y="3068960"/>
            <a:ext cx="5184576" cy="1446550"/>
          </a:xfrm>
          <a:prstGeom prst="rect">
            <a:avLst/>
          </a:prstGeom>
        </p:spPr>
        <p:txBody>
          <a:bodyPr wrap="square">
            <a:spAutoFit/>
          </a:bodyPr>
          <a:lstStyle/>
          <a:p>
            <a:r>
              <a:rPr lang="tr-TR" sz="4400" b="1" dirty="0"/>
              <a:t>İNTERNETTE-ETKİLİ ARAMA TEKNİKLERİ</a:t>
            </a:r>
          </a:p>
        </p:txBody>
      </p:sp>
    </p:spTree>
    <p:extLst>
      <p:ext uri="{BB962C8B-B14F-4D97-AF65-F5344CB8AC3E}">
        <p14:creationId xmlns:p14="http://schemas.microsoft.com/office/powerpoint/2010/main" val="427345484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96752"/>
            <a:ext cx="8229600" cy="4929411"/>
          </a:xfrm>
        </p:spPr>
        <p:txBody>
          <a:bodyPr>
            <a:normAutofit/>
          </a:bodyPr>
          <a:lstStyle/>
          <a:p>
            <a:r>
              <a:rPr lang="tr-TR" sz="2400" dirty="0"/>
              <a:t>Belirtilen web sayfasına bağlantı veren web sayfalarının listesini verir. </a:t>
            </a:r>
            <a:endParaRPr lang="tr-TR" sz="2400" dirty="0" smtClean="0"/>
          </a:p>
          <a:p>
            <a:r>
              <a:rPr lang="tr-TR" sz="2400" dirty="0" smtClean="0"/>
              <a:t>link</a:t>
            </a:r>
            <a:r>
              <a:rPr lang="tr-TR" sz="2400" dirty="0"/>
              <a:t>: ile web sayfasının URL si arasında boşluk olmamalıdır </a:t>
            </a:r>
            <a:r>
              <a:rPr lang="tr-TR" sz="2400" dirty="0" err="1"/>
              <a:t>Örn</a:t>
            </a:r>
            <a:r>
              <a:rPr lang="tr-TR" sz="2400" dirty="0"/>
              <a:t>: *link: Site: Sorgunuza [site:] eklerseniz Google sonuçları, verilen etki alanındaki web siteleriyle sınırlar</a:t>
            </a:r>
            <a:r>
              <a:rPr lang="tr-TR" sz="2400" dirty="0" smtClean="0"/>
              <a:t>.</a:t>
            </a:r>
          </a:p>
          <a:p>
            <a:r>
              <a:rPr lang="tr-TR" sz="2400" dirty="0" smtClean="0"/>
              <a:t> </a:t>
            </a:r>
            <a:r>
              <a:rPr lang="tr-TR" sz="2400" dirty="0"/>
              <a:t>Örnek : Animals site: Facebook da </a:t>
            </a:r>
            <a:r>
              <a:rPr lang="tr-TR" sz="2400" dirty="0" err="1"/>
              <a:t>Anmal</a:t>
            </a:r>
            <a:r>
              <a:rPr lang="tr-TR" sz="2400" dirty="0"/>
              <a:t> kelimesiyle ilgili sayfaları gösterir Örneğin: yardım </a:t>
            </a:r>
            <a:r>
              <a:rPr lang="tr-TR" sz="2400" dirty="0" err="1"/>
              <a:t>site:office.microsoft.com</a:t>
            </a:r>
            <a:r>
              <a:rPr lang="tr-TR" sz="2400" dirty="0"/>
              <a:t>/tr-tr/ ifadesi içerisinde yardım konularıyla ilgili sayfaları bulur. </a:t>
            </a:r>
            <a:r>
              <a:rPr lang="tr-TR" sz="2400" dirty="0" err="1"/>
              <a:t>related</a:t>
            </a:r>
            <a:r>
              <a:rPr lang="tr-TR" sz="2400" dirty="0"/>
              <a:t>: aranacak site ile ilgili URL </a:t>
            </a:r>
            <a:r>
              <a:rPr lang="tr-TR" sz="2400" dirty="0" err="1"/>
              <a:t>leri</a:t>
            </a:r>
            <a:r>
              <a:rPr lang="tr-TR" sz="2400" dirty="0"/>
              <a:t> </a:t>
            </a:r>
            <a:r>
              <a:rPr lang="tr-TR" sz="2400" dirty="0" smtClean="0"/>
              <a:t>arar</a:t>
            </a:r>
          </a:p>
          <a:p>
            <a:r>
              <a:rPr lang="tr-TR" sz="2400" dirty="0" smtClean="0"/>
              <a:t> </a:t>
            </a:r>
            <a:r>
              <a:rPr lang="tr-TR" sz="2400" dirty="0"/>
              <a:t>Örnek : </a:t>
            </a:r>
            <a:r>
              <a:rPr lang="tr-TR" sz="2400" dirty="0" err="1"/>
              <a:t>related:time.com</a:t>
            </a:r>
            <a:r>
              <a:rPr lang="tr-TR" sz="2400" dirty="0"/>
              <a:t> Arandığı zaman tarif için tavuk, kişniş, kireç içerenleri gösterir</a:t>
            </a:r>
          </a:p>
        </p:txBody>
      </p:sp>
    </p:spTree>
    <p:extLst>
      <p:ext uri="{BB962C8B-B14F-4D97-AF65-F5344CB8AC3E}">
        <p14:creationId xmlns:p14="http://schemas.microsoft.com/office/powerpoint/2010/main" val="149643047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95936" y="3501008"/>
            <a:ext cx="4690864" cy="2232248"/>
          </a:xfrm>
        </p:spPr>
        <p:txBody>
          <a:bodyPr/>
          <a:lstStyle/>
          <a:p>
            <a:r>
              <a:rPr lang="tr-TR" b="1" dirty="0" smtClean="0"/>
              <a:t>NİMET CAN BALKAN</a:t>
            </a:r>
            <a:endParaRPr lang="tr-TR" b="1" dirty="0"/>
          </a:p>
        </p:txBody>
      </p:sp>
    </p:spTree>
    <p:extLst>
      <p:ext uri="{BB962C8B-B14F-4D97-AF65-F5344CB8AC3E}">
        <p14:creationId xmlns:p14="http://schemas.microsoft.com/office/powerpoint/2010/main" val="16661905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64704"/>
            <a:ext cx="8229600" cy="652934"/>
          </a:xfrm>
        </p:spPr>
        <p:txBody>
          <a:bodyPr>
            <a:normAutofit/>
          </a:bodyPr>
          <a:lstStyle/>
          <a:p>
            <a:r>
              <a:rPr lang="tr-TR" sz="2800" b="1" dirty="0"/>
              <a:t>Klavye tuşlarının kullanımı</a:t>
            </a:r>
          </a:p>
        </p:txBody>
      </p:sp>
      <p:sp>
        <p:nvSpPr>
          <p:cNvPr id="3" name="İçerik Yer Tutucusu 2"/>
          <p:cNvSpPr>
            <a:spLocks noGrp="1"/>
          </p:cNvSpPr>
          <p:nvPr>
            <p:ph idx="1"/>
          </p:nvPr>
        </p:nvSpPr>
        <p:spPr>
          <a:xfrm>
            <a:off x="251520" y="1340768"/>
            <a:ext cx="8892480" cy="4785395"/>
          </a:xfrm>
        </p:spPr>
        <p:txBody>
          <a:bodyPr>
            <a:normAutofit fontScale="70000" lnSpcReduction="20000"/>
          </a:bodyPr>
          <a:lstStyle/>
          <a:p>
            <a:pPr marL="0" indent="0">
              <a:buNone/>
            </a:pPr>
            <a:r>
              <a:rPr lang="tr-TR" b="1" dirty="0" err="1"/>
              <a:t>Scroll</a:t>
            </a:r>
            <a:r>
              <a:rPr lang="tr-TR" b="1" dirty="0"/>
              <a:t> </a:t>
            </a:r>
            <a:r>
              <a:rPr lang="tr-TR" b="1" dirty="0" err="1"/>
              <a:t>Lock</a:t>
            </a:r>
            <a:r>
              <a:rPr lang="tr-TR" b="1" dirty="0"/>
              <a:t>: </a:t>
            </a:r>
            <a:r>
              <a:rPr lang="tr-TR" dirty="0"/>
              <a:t>Bu tuşa basıldığında imleç kilitlenir ve ekran kayar.</a:t>
            </a:r>
          </a:p>
          <a:p>
            <a:pPr marL="0" indent="0">
              <a:buNone/>
            </a:pPr>
            <a:r>
              <a:rPr lang="tr-TR" b="1" dirty="0" err="1"/>
              <a:t>Pause</a:t>
            </a:r>
            <a:r>
              <a:rPr lang="tr-TR" b="1" dirty="0"/>
              <a:t> : </a:t>
            </a:r>
            <a:r>
              <a:rPr lang="tr-TR" dirty="0"/>
              <a:t>Bu tuşa basıldığında ekran durur.</a:t>
            </a:r>
          </a:p>
          <a:p>
            <a:pPr marL="0" indent="0">
              <a:buNone/>
            </a:pPr>
            <a:r>
              <a:rPr lang="tr-TR" b="1" dirty="0" err="1"/>
              <a:t>Insert</a:t>
            </a:r>
            <a:r>
              <a:rPr lang="tr-TR" b="1" dirty="0"/>
              <a:t> : </a:t>
            </a:r>
            <a:r>
              <a:rPr lang="tr-TR" dirty="0"/>
              <a:t>Araya yazı yazacağı zaman kullanılan bir tuştur</a:t>
            </a:r>
            <a:r>
              <a:rPr lang="tr-TR" dirty="0" smtClean="0"/>
              <a:t>.</a:t>
            </a:r>
            <a:endParaRPr lang="tr-TR" dirty="0"/>
          </a:p>
          <a:p>
            <a:pPr marL="0" indent="0">
              <a:buNone/>
            </a:pPr>
            <a:r>
              <a:rPr lang="tr-TR" sz="3100" b="1" dirty="0" err="1"/>
              <a:t>Control+Alt+Del</a:t>
            </a:r>
            <a:r>
              <a:rPr lang="tr-TR" sz="3100" b="1" dirty="0"/>
              <a:t>: </a:t>
            </a:r>
            <a:r>
              <a:rPr lang="tr-TR" sz="3100" dirty="0"/>
              <a:t>Aynı anda basıldığında bilgisayarın açma-kapama </a:t>
            </a:r>
            <a:r>
              <a:rPr lang="tr-TR" sz="3100" dirty="0" smtClean="0"/>
              <a:t>düğmesine basmadan </a:t>
            </a:r>
            <a:r>
              <a:rPr lang="tr-TR" sz="3100" dirty="0"/>
              <a:t>kullanıcı işlem paneli açar. Buradan bilgisayarınızı kilitleyebilir, kullanıcı</a:t>
            </a:r>
          </a:p>
          <a:p>
            <a:pPr marL="0" indent="0">
              <a:buNone/>
            </a:pPr>
            <a:r>
              <a:rPr lang="tr-TR" sz="3100" dirty="0"/>
              <a:t>değiştirebilir, oturumunuzu kapatabilir, kullanıcı parolanızı değiştirebilir ya da görev</a:t>
            </a:r>
          </a:p>
          <a:p>
            <a:pPr marL="0" indent="0">
              <a:buNone/>
            </a:pPr>
            <a:r>
              <a:rPr lang="tr-TR" sz="3100" dirty="0"/>
              <a:t>yöneticinize bağlanabileceğiniz ekrana ulaşırsınız.</a:t>
            </a:r>
          </a:p>
          <a:p>
            <a:pPr marL="0" indent="0">
              <a:buNone/>
            </a:pPr>
            <a:r>
              <a:rPr lang="tr-TR" sz="3100" b="1" dirty="0" err="1"/>
              <a:t>Ctrl+Break</a:t>
            </a:r>
            <a:r>
              <a:rPr lang="tr-TR" sz="3100" b="1" dirty="0"/>
              <a:t>:</a:t>
            </a:r>
            <a:r>
              <a:rPr lang="tr-TR" sz="3100" dirty="0"/>
              <a:t> Programlarda çalışmayı durdurur.</a:t>
            </a:r>
          </a:p>
          <a:p>
            <a:pPr marL="0" indent="0">
              <a:buNone/>
            </a:pPr>
            <a:r>
              <a:rPr lang="tr-TR" sz="3100" b="1" dirty="0" smtClean="0"/>
              <a:t>Home</a:t>
            </a:r>
            <a:r>
              <a:rPr lang="tr-TR" sz="3100" b="1" dirty="0"/>
              <a:t>:</a:t>
            </a:r>
            <a:r>
              <a:rPr lang="tr-TR" sz="3100" dirty="0"/>
              <a:t> İmleci satırın başına getirir.</a:t>
            </a:r>
          </a:p>
          <a:p>
            <a:pPr marL="0" indent="0">
              <a:buNone/>
            </a:pPr>
            <a:r>
              <a:rPr lang="tr-TR" sz="3100" b="1" dirty="0" err="1"/>
              <a:t>End</a:t>
            </a:r>
            <a:r>
              <a:rPr lang="tr-TR" sz="3100" b="1" dirty="0"/>
              <a:t>: </a:t>
            </a:r>
            <a:r>
              <a:rPr lang="tr-TR" sz="3100" dirty="0"/>
              <a:t>İmleci satırın sonuna götürür.</a:t>
            </a:r>
          </a:p>
          <a:p>
            <a:pPr marL="0" indent="0">
              <a:buNone/>
            </a:pPr>
            <a:r>
              <a:rPr lang="tr-TR" sz="3100" b="1" dirty="0" err="1"/>
              <a:t>Page</a:t>
            </a:r>
            <a:r>
              <a:rPr lang="tr-TR" sz="3100" b="1" dirty="0"/>
              <a:t> </a:t>
            </a:r>
            <a:r>
              <a:rPr lang="tr-TR" sz="3100" b="1" dirty="0" err="1"/>
              <a:t>up</a:t>
            </a:r>
            <a:r>
              <a:rPr lang="tr-TR" sz="3100" b="1" dirty="0"/>
              <a:t>: </a:t>
            </a:r>
            <a:r>
              <a:rPr lang="tr-TR" sz="3100" dirty="0"/>
              <a:t>İmleci bir ekran yukarı çıkarır.</a:t>
            </a:r>
          </a:p>
          <a:p>
            <a:pPr marL="0" indent="0">
              <a:buNone/>
            </a:pPr>
            <a:r>
              <a:rPr lang="tr-TR" sz="3100" b="1" dirty="0" err="1"/>
              <a:t>Page</a:t>
            </a:r>
            <a:r>
              <a:rPr lang="tr-TR" sz="3100" b="1" dirty="0"/>
              <a:t> </a:t>
            </a:r>
            <a:r>
              <a:rPr lang="tr-TR" sz="3100" b="1" dirty="0" err="1"/>
              <a:t>Down</a:t>
            </a:r>
            <a:r>
              <a:rPr lang="tr-TR" sz="3100" b="1" dirty="0"/>
              <a:t>: </a:t>
            </a:r>
            <a:r>
              <a:rPr lang="tr-TR" sz="3100" dirty="0"/>
              <a:t>İmleci bir ekran aşağıya indirir.</a:t>
            </a:r>
          </a:p>
          <a:p>
            <a:endParaRPr lang="tr-TR" dirty="0"/>
          </a:p>
        </p:txBody>
      </p:sp>
    </p:spTree>
    <p:extLst>
      <p:ext uri="{BB962C8B-B14F-4D97-AF65-F5344CB8AC3E}">
        <p14:creationId xmlns:p14="http://schemas.microsoft.com/office/powerpoint/2010/main" val="147400251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683568" y="915099"/>
            <a:ext cx="8136904" cy="5047536"/>
          </a:xfrm>
          <a:prstGeom prst="rect">
            <a:avLst/>
          </a:prstGeom>
        </p:spPr>
        <p:txBody>
          <a:bodyPr wrap="square">
            <a:spAutoFit/>
          </a:bodyPr>
          <a:lstStyle/>
          <a:p>
            <a:r>
              <a:rPr lang="tr-TR" sz="1400" dirty="0"/>
              <a:t>Kaynakça: </a:t>
            </a:r>
            <a:r>
              <a:rPr lang="tr-TR" sz="1400" dirty="0" smtClean="0">
                <a:hlinkClick r:id="rId2"/>
              </a:rPr>
              <a:t>www.onemsiyoruz.orgh</a:t>
            </a:r>
            <a:r>
              <a:rPr lang="tr-TR" sz="1400" dirty="0" smtClean="0"/>
              <a:t> ttps</a:t>
            </a:r>
            <a:r>
              <a:rPr lang="tr-TR" sz="1400" dirty="0"/>
              <a:t>://www.anadolu.edu.tr/uploads/anadolu/ckfinder/web/files/BIL101U.pdf</a:t>
            </a:r>
          </a:p>
          <a:p>
            <a:r>
              <a:rPr lang="tr-TR" sz="1400" dirty="0"/>
              <a:t>http://kisi.deu.edu.tr//hanifi.van/giris.pdf</a:t>
            </a:r>
          </a:p>
          <a:p>
            <a:r>
              <a:rPr lang="tr-TR" sz="1400" dirty="0"/>
              <a:t>http://www.kaabalive.net/indirDiger/%C4%B0lahiyatOnlisansBirinciS%C4%B1n%C</a:t>
            </a:r>
          </a:p>
          <a:p>
            <a:r>
              <a:rPr lang="tr-TR" sz="1400" dirty="0"/>
              <a:t>4%B1fBirinciDonem/TemelBilgiTeknolojileriDersi(Ilk8Unite).pdf</a:t>
            </a:r>
          </a:p>
          <a:p>
            <a:r>
              <a:rPr lang="tr-TR" sz="1400" dirty="0"/>
              <a:t>http://hpss.endustri.cu.edu.tr/ders/ENF101/ENF101-Kitap.pdf</a:t>
            </a:r>
          </a:p>
          <a:p>
            <a:r>
              <a:rPr lang="tr-TR" sz="1400" dirty="0"/>
              <a:t>http://myo.bartin.edu.tr/akgul/dersler/tbb181/tbt01.pdf</a:t>
            </a:r>
          </a:p>
          <a:p>
            <a:r>
              <a:rPr lang="tr-TR" sz="1400" dirty="0"/>
              <a:t>http://egitim.beun.edu.tr/cv/bysenem/wpcontent/uploads/sites/72/2013/11/WORD_DE</a:t>
            </a:r>
          </a:p>
          <a:p>
            <a:r>
              <a:rPr lang="tr-TR" sz="1400" dirty="0"/>
              <a:t>RS_NOTLARI.pdf</a:t>
            </a:r>
          </a:p>
          <a:p>
            <a:r>
              <a:rPr lang="tr-TR" sz="1400" dirty="0"/>
              <a:t>http://web.itu.edu.tr/~toros/ofis/ofis.pdf</a:t>
            </a:r>
          </a:p>
          <a:p>
            <a:r>
              <a:rPr lang="tr-TR" sz="1400" dirty="0"/>
              <a:t>http://mtsl.meb.k12.tr/</a:t>
            </a:r>
          </a:p>
          <a:p>
            <a:r>
              <a:rPr lang="tr-TR" sz="1400" dirty="0"/>
              <a:t>www.mku.edu.tr/files/304_dosya_1331640500.doc</a:t>
            </a:r>
          </a:p>
          <a:p>
            <a:r>
              <a:rPr lang="tr-TR" sz="1400" dirty="0"/>
              <a:t>http://www.dersnotusitesi.com/yazi/microsoft-excel-ders-notlari</a:t>
            </a:r>
          </a:p>
          <a:p>
            <a:r>
              <a:rPr lang="tr-TR" sz="1400" dirty="0"/>
              <a:t>http://iibf.erciyes.edu.tr/guven/bil2/B2K02.pdf</a:t>
            </a:r>
          </a:p>
          <a:p>
            <a:r>
              <a:rPr lang="tr-TR" sz="1400" dirty="0"/>
              <a:t>http://bizdosyalar.nevsehir.edu.tr/c9ac2b8c7bd76f0106674610f764270c/</a:t>
            </a:r>
            <a:r>
              <a:rPr lang="tr-TR" sz="1400" dirty="0" err="1"/>
              <a:t>excell-dersnotu</a:t>
            </a:r>
            <a:r>
              <a:rPr lang="tr-TR" sz="1400" dirty="0"/>
              <a:t>.</a:t>
            </a:r>
          </a:p>
          <a:p>
            <a:r>
              <a:rPr lang="tr-TR" sz="1400" dirty="0" err="1"/>
              <a:t>pdf</a:t>
            </a:r>
            <a:endParaRPr lang="tr-TR" sz="1400" dirty="0"/>
          </a:p>
          <a:p>
            <a:r>
              <a:rPr lang="tr-TR" sz="1400" dirty="0"/>
              <a:t>http:// aves.istanbul.edu.tr/</a:t>
            </a:r>
            <a:r>
              <a:rPr lang="tr-TR" sz="1400" dirty="0" err="1"/>
              <a:t>ImageOfByte.aspx?Resim</a:t>
            </a:r>
            <a:r>
              <a:rPr lang="tr-TR" sz="1400" dirty="0"/>
              <a:t>=8&amp;SSNO=2&amp;USER=40412</a:t>
            </a:r>
          </a:p>
          <a:p>
            <a:r>
              <a:rPr lang="tr-TR" sz="1400" dirty="0"/>
              <a:t>http://docplayer.biz.tr/2316082-Microsoft-excel-ders-notlari.html</a:t>
            </a:r>
          </a:p>
          <a:p>
            <a:r>
              <a:rPr lang="tr-TR" sz="1400" dirty="0"/>
              <a:t>http://www2.cbu.edu.tr/kalac/temelbilgisayardesrnotu.pdf</a:t>
            </a:r>
          </a:p>
          <a:p>
            <a:r>
              <a:rPr lang="tr-TR" sz="1400" dirty="0"/>
              <a:t>www.hakankör.com.tr/dersler/</a:t>
            </a:r>
            <a:r>
              <a:rPr lang="tr-TR" sz="1400" dirty="0" err="1"/>
              <a:t>tbtk</a:t>
            </a:r>
            <a:r>
              <a:rPr lang="tr-TR" sz="1400" dirty="0"/>
              <a:t>/word2010.docx</a:t>
            </a:r>
          </a:p>
          <a:p>
            <a:r>
              <a:rPr lang="tr-TR" sz="1400" dirty="0"/>
              <a:t>http://web.iku.edu.tr/~tkaynas/BGDN2.pdf</a:t>
            </a:r>
          </a:p>
          <a:p>
            <a:r>
              <a:rPr lang="tr-TR" sz="1400" dirty="0"/>
              <a:t>http://w3.balikesir.edu.tr/~curebal/images/ders/bk/grafik/Excel_2007.pdf</a:t>
            </a:r>
          </a:p>
          <a:p>
            <a:r>
              <a:rPr lang="tr-TR" sz="1400" dirty="0">
                <a:hlinkClick r:id="rId3"/>
              </a:rPr>
              <a:t>https://support</a:t>
            </a:r>
            <a:r>
              <a:rPr lang="tr-TR" sz="1400" dirty="0" smtClean="0"/>
              <a:t>.</a:t>
            </a:r>
            <a:endParaRPr lang="tr-TR" sz="1400" dirty="0"/>
          </a:p>
        </p:txBody>
      </p:sp>
    </p:spTree>
    <p:extLst>
      <p:ext uri="{BB962C8B-B14F-4D97-AF65-F5344CB8AC3E}">
        <p14:creationId xmlns:p14="http://schemas.microsoft.com/office/powerpoint/2010/main" val="21133509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908721"/>
            <a:ext cx="7772400" cy="1368151"/>
          </a:xfrm>
        </p:spPr>
        <p:txBody>
          <a:bodyPr>
            <a:noAutofit/>
          </a:bodyPr>
          <a:lstStyle/>
          <a:p>
            <a:r>
              <a:rPr lang="tr-TR" sz="2800" b="1" dirty="0"/>
              <a:t>ÇIKTI </a:t>
            </a:r>
            <a:r>
              <a:rPr lang="tr-TR" sz="2800" b="1" dirty="0" smtClean="0"/>
              <a:t>BİRİMLERİ</a:t>
            </a:r>
            <a:r>
              <a:rPr lang="tr-TR" sz="2400" dirty="0" smtClean="0"/>
              <a:t/>
            </a:r>
            <a:br>
              <a:rPr lang="tr-TR" sz="2400" dirty="0" smtClean="0"/>
            </a:br>
            <a:r>
              <a:rPr lang="tr-TR" sz="2400" dirty="0" smtClean="0"/>
              <a:t>Çıktı </a:t>
            </a:r>
            <a:r>
              <a:rPr lang="tr-TR" sz="2400" dirty="0"/>
              <a:t>birimleri girilen değerler üzerinde çeşitli işlemler yapıldıktan sonra sonucunu vermek için bilgisayar tarafından kullanılırlar. Bunlardan bazıları aşağıdaki gibidir:</a:t>
            </a: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685774"/>
            <a:ext cx="1723102" cy="1731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4149080"/>
            <a:ext cx="1800473" cy="1800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9872" y="2501452"/>
            <a:ext cx="2568965" cy="2099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6216" y="4149080"/>
            <a:ext cx="1744984" cy="1465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50667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836712"/>
            <a:ext cx="8219256" cy="1584176"/>
          </a:xfrm>
        </p:spPr>
        <p:txBody>
          <a:bodyPr>
            <a:normAutofit fontScale="90000"/>
          </a:bodyPr>
          <a:lstStyle/>
          <a:p>
            <a:r>
              <a:rPr lang="tr-TR" sz="3100" b="1" dirty="0" smtClean="0"/>
              <a:t>İŞLEM BİRİMLERİ</a:t>
            </a:r>
            <a:r>
              <a:rPr lang="tr-TR" sz="2700" dirty="0"/>
              <a:t/>
            </a:r>
            <a:br>
              <a:rPr lang="tr-TR" sz="2700" dirty="0"/>
            </a:br>
            <a:r>
              <a:rPr lang="tr-TR" sz="2200" dirty="0"/>
              <a:t>Bilgisayarda donanım olarak adlandırılan birimlerden biri </a:t>
            </a:r>
            <a:r>
              <a:rPr lang="tr-TR" sz="2200" dirty="0" smtClean="0"/>
              <a:t>de Tablet Notebook ve kasadır</a:t>
            </a:r>
            <a:r>
              <a:rPr lang="tr-TR" sz="2200" dirty="0"/>
              <a:t>. Kasanın içinde çeşitli kartlar ve elektronik devreler mevcuttur. Kasalar TOWER (Dikey) ve SLIIM (Yatay) olmak üzere iki </a:t>
            </a:r>
            <a:r>
              <a:rPr lang="tr-TR" sz="2200" dirty="0" smtClean="0"/>
              <a:t>çeşittir. </a:t>
            </a:r>
            <a:endParaRPr lang="tr-TR" sz="2200" dirty="0"/>
          </a:p>
        </p:txBody>
      </p:sp>
      <p:pic>
        <p:nvPicPr>
          <p:cNvPr id="194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7602" y="2708921"/>
            <a:ext cx="3387732" cy="3168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4283968" y="2708921"/>
            <a:ext cx="4320480" cy="3693319"/>
          </a:xfrm>
          <a:prstGeom prst="rect">
            <a:avLst/>
          </a:prstGeom>
        </p:spPr>
        <p:txBody>
          <a:bodyPr wrap="square">
            <a:spAutoFit/>
          </a:bodyPr>
          <a:lstStyle/>
          <a:p>
            <a:r>
              <a:rPr lang="tr-TR" dirty="0"/>
              <a:t>Kasanın içerisinde bulunan cihazlardan bazıları şunlardır:</a:t>
            </a:r>
          </a:p>
          <a:p>
            <a:r>
              <a:rPr lang="tr-TR" dirty="0"/>
              <a:t>• Sabit Disk (</a:t>
            </a:r>
            <a:r>
              <a:rPr lang="tr-TR" dirty="0" err="1"/>
              <a:t>Harddisk</a:t>
            </a:r>
            <a:r>
              <a:rPr lang="tr-TR" dirty="0"/>
              <a:t>)</a:t>
            </a:r>
          </a:p>
          <a:p>
            <a:r>
              <a:rPr lang="tr-TR" dirty="0"/>
              <a:t>• RAM</a:t>
            </a:r>
          </a:p>
          <a:p>
            <a:r>
              <a:rPr lang="tr-TR" dirty="0"/>
              <a:t>• Disket</a:t>
            </a:r>
          </a:p>
          <a:p>
            <a:r>
              <a:rPr lang="tr-TR" dirty="0"/>
              <a:t>• CD</a:t>
            </a:r>
          </a:p>
          <a:p>
            <a:r>
              <a:rPr lang="tr-TR" dirty="0"/>
              <a:t>• İşlemci</a:t>
            </a:r>
          </a:p>
          <a:p>
            <a:r>
              <a:rPr lang="tr-TR" dirty="0"/>
              <a:t>• </a:t>
            </a:r>
            <a:r>
              <a:rPr lang="tr-TR" dirty="0" err="1"/>
              <a:t>Anakart</a:t>
            </a:r>
            <a:r>
              <a:rPr lang="tr-TR" dirty="0"/>
              <a:t> (</a:t>
            </a:r>
            <a:r>
              <a:rPr lang="tr-TR" dirty="0" err="1"/>
              <a:t>Mainboard</a:t>
            </a:r>
            <a:r>
              <a:rPr lang="tr-TR" dirty="0"/>
              <a:t>)</a:t>
            </a:r>
          </a:p>
          <a:p>
            <a:r>
              <a:rPr lang="tr-TR" dirty="0"/>
              <a:t>• Ekran Kartı</a:t>
            </a:r>
          </a:p>
          <a:p>
            <a:r>
              <a:rPr lang="tr-TR" dirty="0"/>
              <a:t>• Ses Kartı</a:t>
            </a:r>
          </a:p>
          <a:p>
            <a:r>
              <a:rPr lang="tr-TR" dirty="0"/>
              <a:t>• Mikrofon</a:t>
            </a:r>
          </a:p>
          <a:p>
            <a:r>
              <a:rPr lang="tr-TR" dirty="0"/>
              <a:t>• </a:t>
            </a:r>
            <a:r>
              <a:rPr lang="tr-TR" dirty="0" err="1"/>
              <a:t>Fax</a:t>
            </a:r>
            <a:r>
              <a:rPr lang="tr-TR" dirty="0"/>
              <a:t> Modem kartı</a:t>
            </a:r>
          </a:p>
          <a:p>
            <a:r>
              <a:rPr lang="tr-TR" dirty="0"/>
              <a:t>• TV ve Radyo kartı gibi kartlar</a:t>
            </a:r>
          </a:p>
        </p:txBody>
      </p:sp>
    </p:spTree>
    <p:extLst>
      <p:ext uri="{BB962C8B-B14F-4D97-AF65-F5344CB8AC3E}">
        <p14:creationId xmlns:p14="http://schemas.microsoft.com/office/powerpoint/2010/main" val="11433895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132856"/>
            <a:ext cx="8003232" cy="3993307"/>
          </a:xfrm>
        </p:spPr>
        <p:txBody>
          <a:bodyPr/>
          <a:lstStyle/>
          <a:p>
            <a:pPr marL="0" indent="0" algn="ctr">
              <a:buNone/>
            </a:pPr>
            <a:endParaRPr lang="tr-TR" dirty="0" smtClean="0"/>
          </a:p>
          <a:p>
            <a:pPr marL="0" indent="0" algn="ctr">
              <a:buNone/>
            </a:pPr>
            <a:r>
              <a:rPr lang="tr-TR" sz="4000" b="1" dirty="0" smtClean="0"/>
              <a:t>İŞLETİM </a:t>
            </a:r>
            <a:r>
              <a:rPr lang="tr-TR" sz="4000" b="1" dirty="0"/>
              <a:t>SİSTEMİ </a:t>
            </a:r>
            <a:endParaRPr lang="tr-TR" sz="4000" b="1" dirty="0" smtClean="0"/>
          </a:p>
          <a:p>
            <a:pPr marL="0" indent="0" algn="ctr">
              <a:buNone/>
            </a:pPr>
            <a:r>
              <a:rPr lang="tr-TR" sz="4000" b="1" dirty="0" smtClean="0"/>
              <a:t>YAZILIMLARI</a:t>
            </a:r>
            <a:endParaRPr lang="tr-TR" sz="4000" b="1" dirty="0"/>
          </a:p>
          <a:p>
            <a:pPr marL="0" indent="0">
              <a:buNone/>
            </a:pPr>
            <a:endParaRPr lang="tr-TR" dirty="0"/>
          </a:p>
          <a:p>
            <a:endParaRPr lang="tr-TR" dirty="0"/>
          </a:p>
        </p:txBody>
      </p:sp>
    </p:spTree>
    <p:extLst>
      <p:ext uri="{BB962C8B-B14F-4D97-AF65-F5344CB8AC3E}">
        <p14:creationId xmlns:p14="http://schemas.microsoft.com/office/powerpoint/2010/main" val="16494024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491</TotalTime>
  <Words>1798</Words>
  <Application>Microsoft Office PowerPoint</Application>
  <PresentationFormat>Ekran Gösterisi (4:3)</PresentationFormat>
  <Paragraphs>193</Paragraphs>
  <Slides>60</Slides>
  <Notes>6</Notes>
  <HiddenSlides>0</HiddenSlides>
  <MMClips>0</MMClips>
  <ScaleCrop>false</ScaleCrop>
  <HeadingPairs>
    <vt:vector size="4" baseType="variant">
      <vt:variant>
        <vt:lpstr>Tema</vt:lpstr>
      </vt:variant>
      <vt:variant>
        <vt:i4>1</vt:i4>
      </vt:variant>
      <vt:variant>
        <vt:lpstr>Slayt Başlıkları</vt:lpstr>
      </vt:variant>
      <vt:variant>
        <vt:i4>60</vt:i4>
      </vt:variant>
    </vt:vector>
  </HeadingPairs>
  <TitlesOfParts>
    <vt:vector size="61" baseType="lpstr">
      <vt:lpstr>Ofis Teması</vt:lpstr>
      <vt:lpstr>PowerPoint Sunusu</vt:lpstr>
      <vt:lpstr>PowerPoint Sunusu</vt:lpstr>
      <vt:lpstr>DONANIM BİRİMLERİ   Donanım denince akla bilgisayarın görünen fiziksel parçaları gelir. Bunları ana olarak şu gruplarda inceleyebiliriz   </vt:lpstr>
      <vt:lpstr>GİRİŞ BİRİMLERİ Bu birimlerden girdi birimleri bilgisayara bilgi, değer gibi dataların girilmesini sağlarlar. Bu birimlerden bazıları şunlardır</vt:lpstr>
      <vt:lpstr>Klavye tuşlarının kullanımı</vt:lpstr>
      <vt:lpstr>Klavye tuşlarının kullanımı</vt:lpstr>
      <vt:lpstr>ÇIKTI BİRİMLERİ Çıktı birimleri girilen değerler üzerinde çeşitli işlemler yapıldıktan sonra sonucunu vermek için bilgisayar tarafından kullanılırlar. Bunlardan bazıları aşağıdaki gibidir:</vt:lpstr>
      <vt:lpstr>İŞLEM BİRİMLERİ Bilgisayarda donanım olarak adlandırılan birimlerden biri de Tablet Notebook ve kasadır. Kasanın içinde çeşitli kartlar ve elektronik devreler mevcuttur. Kasalar TOWER (Dikey) ve SLIIM (Yatay) olmak üzere iki çeşittir. </vt:lpstr>
      <vt:lpstr>PowerPoint Sunusu</vt:lpstr>
      <vt:lpstr> YAZILIM BİRİMLERİ  </vt:lpstr>
      <vt:lpstr>Dosya ve Klasör Yönetimi</vt:lpstr>
      <vt:lpstr>Klasörünüzün içine dosya açmak istiyorsanız, yukarıdakilerden farklı olarak yapmanız gereken işlem Dosyadan Yeniyi seçip oluşturmak istediğiniz belge türünü seçmek olacaktır</vt:lpstr>
      <vt:lpstr>Karışık dosya seçme</vt:lpstr>
      <vt:lpstr>Dosya ya da Klasör Kopyalama</vt:lpstr>
      <vt:lpstr>Dosya ya da Klasör Silme </vt:lpstr>
      <vt:lpstr>Dosya Paylaştırma </vt:lpstr>
      <vt:lpstr>Windows Gezginini </vt:lpstr>
      <vt:lpstr>MASA ÜSTÜ</vt:lpstr>
      <vt:lpstr> Başlat (Start) Menüsü </vt:lpstr>
      <vt:lpstr>PowerPoint Sunusu</vt:lpstr>
      <vt:lpstr>MENÜ ÇUBUĞU</vt:lpstr>
      <vt:lpstr>PowerPoint Sunusu</vt:lpstr>
      <vt:lpstr>Bilgisayar depolama alanları  kullanımı</vt:lpstr>
      <vt:lpstr>Ayarlar menüsü</vt:lpstr>
      <vt:lpstr>MİCROSOFT OFİCE PROGRAMLARI</vt:lpstr>
      <vt:lpstr>Word’e Hoş Geldiniz</vt:lpstr>
      <vt:lpstr>PowerPoint Sunusu</vt:lpstr>
      <vt:lpstr>Metin ekleme ve biçimlendirme  İmleci yerleştirin ve bir metin yazın.  Biçimlendirmek için metni seçin ve sonra bir seçenek belirtin: Kalın, İtalik, Madde İşaretleri, Numaralandırma ve diğerleri.</vt:lpstr>
      <vt:lpstr>   Belgenizi kaydetme  Dosyalarınızı buluta kaydederseniz, bunları başkalarıyla paylaşıp üzerinde birlikte çalışabilir ve dosyalarınıza bilgisayar, tablet veya telefonunuzda her yerden erişebilirsiniz. Dosya &gt; Farklı Kaydet’i seçin.Dosya  seçin. Listedeki başka bir konuma da kaydedebilir ya da Yer Ekle’yi seçebilirsiniz. Dosya için açıklayıcı bir ad yazın ve Kaydet’i seçin.   </vt:lpstr>
      <vt:lpstr> Stilleri kullanma  Stiller şablonları belgenizin tamamında tutarlı yazı tipi, yazı tipi boyutu, yazı tipi rengi, başlık ve paragraf aralığı ve alt başlık uygular. Düzenlenecek sözcükleri, paragrafı, listeyi veya tabloyu seçin. Giriş sekmesinde bir stil seçin. İstediğiniz stili göremiyorsanız Diğer düğmesine Diğer düğmesi tıklayarak galeriyi genişletin.</vt:lpstr>
      <vt:lpstr>Tema uygulama  Temalar belgenize profesyonel bir görünüm kazandırır. Tasarım &gt; Temalar’ı seçin. Nasıl görüneceğini önizlemek için bir temanın üzerine gelin. İstediğiniz temayı seçin.</vt:lpstr>
      <vt:lpstr> Yazım ve dil bilgisini denetleme  Word, yanlış yazılan sözcükleri kırmızı dalgalı bir alt çizgi ve dil bilgisi hatalarını mavi çift alt çizgiyle işaretler. Sözcüğe sağ tıklayın. Düzeltmelerden birini veya Yoksay’ı seçin.</vt:lpstr>
      <vt:lpstr>EXCEL’e Hoş Geldiniz</vt:lpstr>
      <vt:lpstr>PowerPoint Sunusu</vt:lpstr>
      <vt:lpstr>Çalışma kitabı oluşturma Excel’i açın. Boş çalışma kitabı’nı seçin. İsterseniz Ctrl+N tuşlarına da basabilirsiniz.</vt:lpstr>
      <vt:lpstr>Veri girme Verileri el ile girmek için: A1 gibi boş bir hücre seçin, sonra metin veya sayı yazın. Bir sonraki hücreye geçmek için Enter veya Sekme tuşuna basın.</vt:lpstr>
      <vt:lpstr>Seri halindeki verileri doldurmak için İki hücreye serinin başını yazın: ör. Oca ve Şub veya 2014 ve 2015.  Serileri içeren iki hücreyi seçin ve doldurma tutamacını Dolgu tutamacı hücrelerde yatay olarak veya aşağıya sürükleyin.</vt:lpstr>
      <vt:lpstr>Excel’de çalışma kitabınızı kaydetme Bir çalışma kitabına veya başka isimde farklı kaydetme. Dosya &gt; Bir dosya adı girin  Kaydet’i seçin. Veya  Bir dosya adı girin ve farklı Kaydet’i seçin.</vt:lpstr>
      <vt:lpstr>PowerPoint hoş geldiniz</vt:lpstr>
      <vt:lpstr>PowerPoint Sunusu</vt:lpstr>
      <vt:lpstr>  Bir slaytta yer alan tüm düzen PowerPoint.  PowerPoint yerleşik slayt düzenleri içerir ve bu düzenleri kendi özel ihtiyaçlarına göre değiştirebilir ve özel düzenlerinizi farklı bir slaytta sunular PowerPoint. </vt:lpstr>
      <vt:lpstr>       PowerPoint’i başlatın.  Araç çubuğu şeridinin Dosya sekmesinde Yeni'yi seçin. Ardından Boş Sunu'ya çift tıkladıktan sonra yeni, boş bir sunu oluşturun.  Ardından Tasarım sekmesinde Slayt Boyutu'ne tıklayın ve varsayılan olarak istediğiniz boyutu seçin.  </vt:lpstr>
      <vt:lpstr> Metin veya grafikler için PowerPoint yer tutucularının yerleşimini gösteren standart slayt düzenleri Asıl Slayt görünümünde, yerleşik olarak standart slayt düzenlerini PowerPointdeğiştirebilirsiniz. Aşağıdaki resimde asıl slayt ve Asıl Slayt görünümündeki bir temanın düzen düzenlerinden ikisi gösterilmiştir. </vt:lpstr>
      <vt:lpstr>Belirli bir slayda tanımlanmış bir slayt düzeni uygulamak istiyorsanız slaydı seçin. Ardından araç çubuğu şeridinde Giriş &gt; Düzen’i seçin ve beliren seçenekler galerisinden bir düzen seçin. </vt:lpstr>
      <vt:lpstr> Daha sonra tek tek slaytlara uygulayan bir slayt düzeninin tanımını özelleştirmek için araç çubuğu şeridinde Asıl Slayt &gt; seçin. (Bu özellik şu anda Web için PowerPoint.)  </vt:lpstr>
      <vt:lpstr>     Temalar'la slaytlarınıza renk ve tasarım ekleme PowerPoint, eşgüdümlü renk şemaları, arka planlar, yazı tipi stilleri ve yer tutucu yerleşimleri içeren, çeşitli tasarım temaları sunar. Önceden tasarlanmış temaları kullanmak, sununuzun genel görünümünü hızla değiştirmenizi kolaylaştırır.   .  </vt:lpstr>
      <vt:lpstr> Belirli bir tema için farklı bir renk çeşitlemesi uygulamak isterseniz, Seçenekler grubundan bir seçenek belirtin.  Çeşitler grubu Temalar grubunun sağ tarafında gösterilir ve seçtiğiniz temaya bağlı olarak içindeki seçenekler değiştir.  </vt:lpstr>
      <vt:lpstr>Slayt boyutunu değiştirmek için  Araç çubuğu şeridinin Tasarım sekmesini seçin.  Araç çubuğunun Slayt Boyutu simgesi ucundaki Slayt Boyutu düğmesini seçin.  Standart (4:3 en boy oranı) veya Geniş Ekran (16:9) veya Özel Slayt Boyutu öğesini seçin.</vt:lpstr>
      <vt:lpstr>İNTERNET KULLANIMI</vt:lpstr>
      <vt:lpstr>HOTMAİL E POSTA NASIL AÇILIR? </vt:lpstr>
      <vt:lpstr> Hotmail e-posta nasıl gönderilir? </vt:lpstr>
      <vt:lpstr>Maillimize İmzanızı oluşturma </vt:lpstr>
      <vt:lpstr>PowerPoint Sunusu</vt:lpstr>
      <vt:lpstr>Sosyal medyada siber şiddet</vt:lpstr>
      <vt:lpstr>PowerPoint Sunusu</vt:lpstr>
      <vt:lpstr>PowerPoint Sunusu</vt:lpstr>
      <vt:lpstr>PowerPoint Sunusu</vt:lpstr>
      <vt:lpstr>PowerPoint Sunusu</vt:lpstr>
      <vt:lpstr>NİMET CAN BALKAN</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hp1</dc:creator>
  <cp:lastModifiedBy>AFIKAD</cp:lastModifiedBy>
  <cp:revision>48</cp:revision>
  <dcterms:created xsi:type="dcterms:W3CDTF">2021-08-05T16:06:34Z</dcterms:created>
  <dcterms:modified xsi:type="dcterms:W3CDTF">2021-11-13T14:19:12Z</dcterms:modified>
</cp:coreProperties>
</file>